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1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1" r:id="rId2"/>
    <p:sldMasterId id="2147483715" r:id="rId3"/>
    <p:sldMasterId id="2147483727" r:id="rId4"/>
  </p:sldMasterIdLst>
  <p:notesMasterIdLst>
    <p:notesMasterId r:id="rId236"/>
  </p:notesMasterIdLst>
  <p:handoutMasterIdLst>
    <p:handoutMasterId r:id="rId237"/>
  </p:handoutMasterIdLst>
  <p:sldIdLst>
    <p:sldId id="256" r:id="rId5"/>
    <p:sldId id="593" r:id="rId6"/>
    <p:sldId id="378" r:id="rId7"/>
    <p:sldId id="494" r:id="rId8"/>
    <p:sldId id="495" r:id="rId9"/>
    <p:sldId id="497" r:id="rId10"/>
    <p:sldId id="498" r:id="rId11"/>
    <p:sldId id="499" r:id="rId12"/>
    <p:sldId id="648" r:id="rId13"/>
    <p:sldId id="647" r:id="rId14"/>
    <p:sldId id="736" r:id="rId15"/>
    <p:sldId id="895" r:id="rId16"/>
    <p:sldId id="894" r:id="rId17"/>
    <p:sldId id="738" r:id="rId18"/>
    <p:sldId id="750" r:id="rId19"/>
    <p:sldId id="663" r:id="rId20"/>
    <p:sldId id="668" r:id="rId21"/>
    <p:sldId id="664" r:id="rId22"/>
    <p:sldId id="607" r:id="rId23"/>
    <p:sldId id="665" r:id="rId24"/>
    <p:sldId id="669" r:id="rId25"/>
    <p:sldId id="609" r:id="rId26"/>
    <p:sldId id="666" r:id="rId27"/>
    <p:sldId id="667" r:id="rId28"/>
    <p:sldId id="616" r:id="rId29"/>
    <p:sldId id="613" r:id="rId30"/>
    <p:sldId id="617" r:id="rId31"/>
    <p:sldId id="739" r:id="rId32"/>
    <p:sldId id="756" r:id="rId33"/>
    <p:sldId id="673" r:id="rId34"/>
    <p:sldId id="752" r:id="rId35"/>
    <p:sldId id="751" r:id="rId36"/>
    <p:sldId id="674" r:id="rId37"/>
    <p:sldId id="896" r:id="rId38"/>
    <p:sldId id="675" r:id="rId39"/>
    <p:sldId id="676" r:id="rId40"/>
    <p:sldId id="753" r:id="rId41"/>
    <p:sldId id="755" r:id="rId42"/>
    <p:sldId id="754" r:id="rId43"/>
    <p:sldId id="677" r:id="rId44"/>
    <p:sldId id="741" r:id="rId45"/>
    <p:sldId id="771" r:id="rId46"/>
    <p:sldId id="688" r:id="rId47"/>
    <p:sldId id="689" r:id="rId48"/>
    <p:sldId id="690" r:id="rId49"/>
    <p:sldId id="897" r:id="rId50"/>
    <p:sldId id="772" r:id="rId51"/>
    <p:sldId id="773" r:id="rId52"/>
    <p:sldId id="691" r:id="rId53"/>
    <p:sldId id="740" r:id="rId54"/>
    <p:sldId id="759" r:id="rId55"/>
    <p:sldId id="758" r:id="rId56"/>
    <p:sldId id="761" r:id="rId57"/>
    <p:sldId id="762" r:id="rId58"/>
    <p:sldId id="763" r:id="rId59"/>
    <p:sldId id="764" r:id="rId60"/>
    <p:sldId id="765" r:id="rId61"/>
    <p:sldId id="768" r:id="rId62"/>
    <p:sldId id="767" r:id="rId63"/>
    <p:sldId id="760" r:id="rId64"/>
    <p:sldId id="769" r:id="rId65"/>
    <p:sldId id="678" r:id="rId66"/>
    <p:sldId id="679" r:id="rId67"/>
    <p:sldId id="737" r:id="rId68"/>
    <p:sldId id="749" r:id="rId69"/>
    <p:sldId id="1324" r:id="rId70"/>
    <p:sldId id="605" r:id="rId71"/>
    <p:sldId id="717" r:id="rId72"/>
    <p:sldId id="788" r:id="rId73"/>
    <p:sldId id="719" r:id="rId74"/>
    <p:sldId id="720" r:id="rId75"/>
    <p:sldId id="721" r:id="rId76"/>
    <p:sldId id="722" r:id="rId77"/>
    <p:sldId id="723" r:id="rId78"/>
    <p:sldId id="724" r:id="rId79"/>
    <p:sldId id="725" r:id="rId80"/>
    <p:sldId id="726" r:id="rId81"/>
    <p:sldId id="727" r:id="rId82"/>
    <p:sldId id="730" r:id="rId83"/>
    <p:sldId id="731" r:id="rId84"/>
    <p:sldId id="789" r:id="rId85"/>
    <p:sldId id="711" r:id="rId86"/>
    <p:sldId id="712" r:id="rId87"/>
    <p:sldId id="713" r:id="rId88"/>
    <p:sldId id="714" r:id="rId89"/>
    <p:sldId id="790" r:id="rId90"/>
    <p:sldId id="716" r:id="rId91"/>
    <p:sldId id="1330" r:id="rId92"/>
    <p:sldId id="775" r:id="rId93"/>
    <p:sldId id="776" r:id="rId94"/>
    <p:sldId id="785" r:id="rId95"/>
    <p:sldId id="1326" r:id="rId96"/>
    <p:sldId id="1328" r:id="rId97"/>
    <p:sldId id="1327" r:id="rId98"/>
    <p:sldId id="1329" r:id="rId99"/>
    <p:sldId id="777" r:id="rId100"/>
    <p:sldId id="778" r:id="rId101"/>
    <p:sldId id="779" r:id="rId102"/>
    <p:sldId id="780" r:id="rId103"/>
    <p:sldId id="781" r:id="rId104"/>
    <p:sldId id="782" r:id="rId105"/>
    <p:sldId id="783" r:id="rId106"/>
    <p:sldId id="1331" r:id="rId107"/>
    <p:sldId id="1332" r:id="rId108"/>
    <p:sldId id="757" r:id="rId109"/>
    <p:sldId id="774" r:id="rId110"/>
    <p:sldId id="681" r:id="rId111"/>
    <p:sldId id="682" r:id="rId112"/>
    <p:sldId id="683" r:id="rId113"/>
    <p:sldId id="685" r:id="rId114"/>
    <p:sldId id="692" r:id="rId115"/>
    <p:sldId id="693" r:id="rId116"/>
    <p:sldId id="735" r:id="rId117"/>
    <p:sldId id="748" r:id="rId118"/>
    <p:sldId id="558" r:id="rId119"/>
    <p:sldId id="649" r:id="rId120"/>
    <p:sldId id="651" r:id="rId121"/>
    <p:sldId id="650" r:id="rId122"/>
    <p:sldId id="556" r:id="rId123"/>
    <p:sldId id="557" r:id="rId124"/>
    <p:sldId id="506" r:id="rId125"/>
    <p:sldId id="644" r:id="rId126"/>
    <p:sldId id="652" r:id="rId127"/>
    <p:sldId id="793" r:id="rId128"/>
    <p:sldId id="796" r:id="rId129"/>
    <p:sldId id="1333" r:id="rId130"/>
    <p:sldId id="445" r:id="rId131"/>
    <p:sldId id="1335" r:id="rId132"/>
    <p:sldId id="1336" r:id="rId133"/>
    <p:sldId id="1334" r:id="rId134"/>
    <p:sldId id="1337" r:id="rId135"/>
    <p:sldId id="886" r:id="rId136"/>
    <p:sldId id="1338" r:id="rId137"/>
    <p:sldId id="1339" r:id="rId138"/>
    <p:sldId id="440" r:id="rId139"/>
    <p:sldId id="1341" r:id="rId140"/>
    <p:sldId id="1342" r:id="rId141"/>
    <p:sldId id="1340" r:id="rId142"/>
    <p:sldId id="1343" r:id="rId143"/>
    <p:sldId id="1344" r:id="rId144"/>
    <p:sldId id="1345" r:id="rId145"/>
    <p:sldId id="308" r:id="rId146"/>
    <p:sldId id="879" r:id="rId147"/>
    <p:sldId id="797" r:id="rId148"/>
    <p:sldId id="1346" r:id="rId149"/>
    <p:sldId id="1347" r:id="rId150"/>
    <p:sldId id="575" r:id="rId151"/>
    <p:sldId id="577" r:id="rId152"/>
    <p:sldId id="578" r:id="rId153"/>
    <p:sldId id="880" r:id="rId154"/>
    <p:sldId id="579" r:id="rId155"/>
    <p:sldId id="710" r:id="rId156"/>
    <p:sldId id="860" r:id="rId157"/>
    <p:sldId id="847" r:id="rId158"/>
    <p:sldId id="422" r:id="rId159"/>
    <p:sldId id="881" r:id="rId160"/>
    <p:sldId id="882" r:id="rId161"/>
    <p:sldId id="885" r:id="rId162"/>
    <p:sldId id="859" r:id="rId163"/>
    <p:sldId id="850" r:id="rId164"/>
    <p:sldId id="857" r:id="rId165"/>
    <p:sldId id="833" r:id="rId166"/>
    <p:sldId id="861" r:id="rId167"/>
    <p:sldId id="862" r:id="rId168"/>
    <p:sldId id="865" r:id="rId169"/>
    <p:sldId id="866" r:id="rId170"/>
    <p:sldId id="867" r:id="rId171"/>
    <p:sldId id="868" r:id="rId172"/>
    <p:sldId id="864" r:id="rId173"/>
    <p:sldId id="869" r:id="rId174"/>
    <p:sldId id="870" r:id="rId175"/>
    <p:sldId id="871" r:id="rId176"/>
    <p:sldId id="872" r:id="rId177"/>
    <p:sldId id="745" r:id="rId178"/>
    <p:sldId id="787" r:id="rId179"/>
    <p:sldId id="581" r:id="rId180"/>
    <p:sldId id="582" r:id="rId181"/>
    <p:sldId id="583" r:id="rId182"/>
    <p:sldId id="584" r:id="rId183"/>
    <p:sldId id="585" r:id="rId184"/>
    <p:sldId id="586" r:id="rId185"/>
    <p:sldId id="599" r:id="rId186"/>
    <p:sldId id="600" r:id="rId187"/>
    <p:sldId id="601" r:id="rId188"/>
    <p:sldId id="602" r:id="rId189"/>
    <p:sldId id="603" r:id="rId190"/>
    <p:sldId id="604" r:id="rId191"/>
    <p:sldId id="715" r:id="rId192"/>
    <p:sldId id="742" r:id="rId193"/>
    <p:sldId id="786" r:id="rId194"/>
    <p:sldId id="697" r:id="rId195"/>
    <p:sldId id="698" r:id="rId196"/>
    <p:sldId id="699" r:id="rId197"/>
    <p:sldId id="700" r:id="rId198"/>
    <p:sldId id="701" r:id="rId199"/>
    <p:sldId id="702" r:id="rId200"/>
    <p:sldId id="831" r:id="rId201"/>
    <p:sldId id="832" r:id="rId202"/>
    <p:sldId id="887" r:id="rId203"/>
    <p:sldId id="888" r:id="rId204"/>
    <p:sldId id="1348" r:id="rId205"/>
    <p:sldId id="1349" r:id="rId206"/>
    <p:sldId id="1350" r:id="rId207"/>
    <p:sldId id="889" r:id="rId208"/>
    <p:sldId id="453" r:id="rId209"/>
    <p:sldId id="455" r:id="rId210"/>
    <p:sldId id="554" r:id="rId211"/>
    <p:sldId id="890" r:id="rId212"/>
    <p:sldId id="848" r:id="rId213"/>
    <p:sldId id="849" r:id="rId214"/>
    <p:sldId id="385" r:id="rId215"/>
    <p:sldId id="462" r:id="rId216"/>
    <p:sldId id="386" r:id="rId217"/>
    <p:sldId id="461" r:id="rId218"/>
    <p:sldId id="463" r:id="rId219"/>
    <p:sldId id="388" r:id="rId220"/>
    <p:sldId id="464" r:id="rId221"/>
    <p:sldId id="1354" r:id="rId222"/>
    <p:sldId id="426" r:id="rId223"/>
    <p:sldId id="1351" r:id="rId224"/>
    <p:sldId id="1352" r:id="rId225"/>
    <p:sldId id="1353" r:id="rId226"/>
    <p:sldId id="563" r:id="rId227"/>
    <p:sldId id="747" r:id="rId228"/>
    <p:sldId id="718" r:id="rId229"/>
    <p:sldId id="703" r:id="rId230"/>
    <p:sldId id="704" r:id="rId231"/>
    <p:sldId id="705" r:id="rId232"/>
    <p:sldId id="706" r:id="rId233"/>
    <p:sldId id="707" r:id="rId234"/>
    <p:sldId id="708" r:id="rId235"/>
  </p:sldIdLst>
  <p:sldSz cx="9144000" cy="6858000" type="screen4x3"/>
  <p:notesSz cx="6858000" cy="91440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  <a:srgbClr val="FFFF00"/>
    <a:srgbClr val="33CCFF"/>
    <a:srgbClr val="FF7C80"/>
    <a:srgbClr val="FF0000"/>
    <a:srgbClr val="C0C0C0"/>
    <a:srgbClr val="969696"/>
    <a:srgbClr val="AE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63"/>
    <p:restoredTop sz="96197"/>
  </p:normalViewPr>
  <p:slideViewPr>
    <p:cSldViewPr>
      <p:cViewPr varScale="1">
        <p:scale>
          <a:sx n="136" d="100"/>
          <a:sy n="136" d="100"/>
        </p:scale>
        <p:origin x="94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presProps" Target="presProps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viewProps" Target="viewProps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theme" Target="theme/theme1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tableStyles" Target="tableStyle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36" Type="http://schemas.openxmlformats.org/officeDocument/2006/relationships/notesMaster" Target="notesMasters/notesMaster1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C731551-4E5B-BE4A-BFCF-2EE0F250064C}" type="datetime1">
              <a:rPr lang="en-US"/>
              <a:pPr>
                <a:defRPr/>
              </a:pPr>
              <a:t>1/24/24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0201779-AEED-6D47-8AD4-9119BFA97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92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05:18.0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23143 6015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aseline="0"/>
            </a:lvl1pPr>
          </a:lstStyle>
          <a:p>
            <a:pPr>
              <a:defRPr/>
            </a:pPr>
            <a:fld id="{828DBFF2-5093-6D4E-BBAA-76CE98EF5D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641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29D0D5-B927-6C47-9141-834365BBEB59}" type="slidenum">
              <a:rPr lang="en-US"/>
              <a:pPr/>
              <a:t>1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3810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539B588A-8764-4C47-B622-6FDD0CFBBE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10A766-C084-C046-8994-8C4298BE2E8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C7A0B753-A7BD-814D-8423-2E0FF0CC8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8FDDFF6B-4B65-8846-9E92-E3C3EB54F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86631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539B588A-8764-4C47-B622-6FDD0CFBBE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10A766-C084-C046-8994-8C4298BE2E8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C7A0B753-A7BD-814D-8423-2E0FF0CC8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8FDDFF6B-4B65-8846-9E92-E3C3EB54F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11122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539B588A-8764-4C47-B622-6FDD0CFBBE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10A766-C084-C046-8994-8C4298BE2E8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C7A0B753-A7BD-814D-8423-2E0FF0CC8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8FDDFF6B-4B65-8846-9E92-E3C3EB54F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37538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947C70-7C9D-7C4A-9EB0-1C88E5287B0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To design a trigger mechanism, we must:</a:t>
            </a:r>
          </a:p>
          <a:p>
            <a:pPr lvl="1"/>
            <a:r>
              <a:rPr lang="en-US"/>
              <a:t>Specify the conditions under which the trigger is to be executed.</a:t>
            </a:r>
          </a:p>
          <a:p>
            <a:pPr lvl="1"/>
            <a:r>
              <a:rPr lang="en-US"/>
              <a:t>Specify the actions to be taken when the trigger executes.</a:t>
            </a:r>
          </a:p>
          <a:p>
            <a:r>
              <a:rPr lang="en-US"/>
              <a:t>Triggers introduced to SQL standard in SQL:1999, but supported even earlier using non-standard syntax by most databases.		</a:t>
            </a:r>
          </a:p>
        </p:txBody>
      </p:sp>
    </p:spTree>
    <p:extLst>
      <p:ext uri="{BB962C8B-B14F-4D97-AF65-F5344CB8AC3E}">
        <p14:creationId xmlns:p14="http://schemas.microsoft.com/office/powerpoint/2010/main" val="364615289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E04F91-93EF-5A4F-BB98-E6C13878B50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4304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61F0A7-3483-2E44-8BCA-5060908C9EA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6131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61F0A7-3483-2E44-8BCA-5060908C9EA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344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CF324A-F5F7-BA4B-977A-3C3B5DFA370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Instead of executing a separate action for each affected row, a single action can be executed for all rows affected by a transaction</a:t>
            </a:r>
          </a:p>
          <a:p>
            <a:pPr lvl="1"/>
            <a:r>
              <a:rPr lang="en-US"/>
              <a:t>Use     </a:t>
            </a:r>
            <a:r>
              <a:rPr lang="en-US" b="1"/>
              <a:t>for each statement      </a:t>
            </a:r>
            <a:r>
              <a:rPr lang="en-US"/>
              <a:t>instead of    </a:t>
            </a:r>
            <a:r>
              <a:rPr lang="en-US" b="1"/>
              <a:t>for each row</a:t>
            </a:r>
          </a:p>
          <a:p>
            <a:pPr lvl="1"/>
            <a:r>
              <a:rPr lang="en-US"/>
              <a:t>Use     </a:t>
            </a:r>
            <a:r>
              <a:rPr lang="en-US" b="1"/>
              <a:t>referencing old table</a:t>
            </a:r>
            <a:r>
              <a:rPr lang="en-US"/>
              <a:t>   or   </a:t>
            </a:r>
            <a:r>
              <a:rPr lang="en-US" b="1"/>
              <a:t>referencing new table</a:t>
            </a:r>
            <a:r>
              <a:rPr lang="en-US"/>
              <a:t>   to refer to temporary tables  (called </a:t>
            </a:r>
            <a:r>
              <a:rPr lang="en-US" b="1" i="1">
                <a:solidFill>
                  <a:schemeClr val="tx2"/>
                </a:solidFill>
              </a:rPr>
              <a:t>transition tables</a:t>
            </a:r>
            <a:r>
              <a:rPr lang="en-US"/>
              <a:t>) containing the affected rows</a:t>
            </a:r>
          </a:p>
          <a:p>
            <a:pPr lvl="1"/>
            <a:r>
              <a:rPr lang="en-US"/>
              <a:t>Can be more efficient when dealing with SQL statements that update a large number of rows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>
              <a:lnSpc>
                <a:spcPct val="90000"/>
              </a:lnSpc>
            </a:pPr>
            <a:r>
              <a:rPr lang="en-US"/>
              <a:t>We sometimes require external world actions to be triggered on a database update</a:t>
            </a:r>
          </a:p>
          <a:p>
            <a:pPr lvl="1">
              <a:lnSpc>
                <a:spcPct val="90000"/>
              </a:lnSpc>
            </a:pPr>
            <a:r>
              <a:rPr lang="en-US"/>
              <a:t>E.g. re-ordering an item whose quantity in a warehouse has become small, or turning on an alarm light, </a:t>
            </a:r>
          </a:p>
          <a:p>
            <a:pPr>
              <a:lnSpc>
                <a:spcPct val="90000"/>
              </a:lnSpc>
            </a:pPr>
            <a:r>
              <a:rPr lang="en-US"/>
              <a:t>Triggers cannot be used to directly implement external-world actions, BUT</a:t>
            </a:r>
          </a:p>
          <a:p>
            <a:pPr lvl="1">
              <a:lnSpc>
                <a:spcPct val="90000"/>
              </a:lnSpc>
            </a:pPr>
            <a:r>
              <a:rPr lang="en-US"/>
              <a:t>Triggers can be used to record actions-to-be-taken in a separate table</a:t>
            </a:r>
          </a:p>
          <a:p>
            <a:pPr lvl="1">
              <a:lnSpc>
                <a:spcPct val="90000"/>
              </a:lnSpc>
            </a:pPr>
            <a:r>
              <a:rPr lang="en-US"/>
              <a:t>Have an external process that repeatedly scans the table, carries out external-world actions and deletes action from table</a:t>
            </a:r>
          </a:p>
          <a:p>
            <a:pPr>
              <a:lnSpc>
                <a:spcPct val="90000"/>
              </a:lnSpc>
            </a:pPr>
            <a:r>
              <a:rPr lang="en-US"/>
              <a:t>E.g.  Suppose a warehouse has the following tables</a:t>
            </a:r>
          </a:p>
          <a:p>
            <a:pPr lvl="1">
              <a:lnSpc>
                <a:spcPct val="90000"/>
              </a:lnSpc>
            </a:pPr>
            <a:r>
              <a:rPr lang="en-US" i="1"/>
              <a:t>inventory(item, level):  </a:t>
            </a:r>
            <a:r>
              <a:rPr lang="en-US"/>
              <a:t>How much of each item is in the warehouse</a:t>
            </a:r>
            <a:endParaRPr lang="en-US" i="1"/>
          </a:p>
          <a:p>
            <a:pPr lvl="1">
              <a:lnSpc>
                <a:spcPct val="90000"/>
              </a:lnSpc>
            </a:pPr>
            <a:r>
              <a:rPr lang="en-US" i="1"/>
              <a:t>minlevel(item, level) :   </a:t>
            </a:r>
            <a:r>
              <a:rPr lang="en-US"/>
              <a:t>What is the minimum desired level of each item</a:t>
            </a:r>
            <a:endParaRPr lang="en-US" i="1"/>
          </a:p>
          <a:p>
            <a:pPr lvl="1">
              <a:lnSpc>
                <a:spcPct val="90000"/>
              </a:lnSpc>
            </a:pPr>
            <a:r>
              <a:rPr lang="en-US" i="1"/>
              <a:t>reorder(item, amount):  </a:t>
            </a:r>
            <a:r>
              <a:rPr lang="en-US"/>
              <a:t>What quantity should we re-order at a time</a:t>
            </a:r>
            <a:endParaRPr lang="en-US" i="1"/>
          </a:p>
          <a:p>
            <a:pPr lvl="1">
              <a:lnSpc>
                <a:spcPct val="90000"/>
              </a:lnSpc>
            </a:pPr>
            <a:r>
              <a:rPr lang="en-US" i="1"/>
              <a:t>orders(item, amount)  :  </a:t>
            </a:r>
            <a:r>
              <a:rPr lang="en-US"/>
              <a:t>Orders to be placed (read by external process)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3499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97081DEB-065F-C04C-A17C-39D0F35CD1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08BA3-AC21-7841-8524-DB360C51EE74}" type="slidenum">
              <a:rPr kumimoji="0" lang="en-US" altLang="en-US" sz="12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en-US" altLang="en-US" sz="12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C35FEC8E-F48A-144B-8FED-AB0422DCC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4CBDDDCA-E166-DF47-B6DD-13EF17F5F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99600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44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6928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2253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DBFF2-5093-6D4E-BBAA-76CE98EF5D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36056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2967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F78E5F-1224-634C-A7BB-22F34ED536B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1164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FB937-2ADD-6F4B-A0F5-5C7993016BB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8291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C9E5C1-A7BD-8C42-B8A3-E3A43960834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9577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63D8B3-CF39-A144-9DB7-44A831C963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5540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679615-911D-AD41-9A03-CDCED449EC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6467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8EF63C-962D-2E40-A397-74B0F9C791C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7675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F11CF9-62D2-214E-824D-A4B03AA0C92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72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9269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02088C-1EAC-6C4C-B6BE-1209FFD5A83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148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4CFEA17-CDD2-B542-B611-EE72DB002E6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4085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64F514-0096-7B47-BDDC-9B2559E44AE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Use board to give the interesting example.</a:t>
            </a:r>
          </a:p>
          <a:p>
            <a:r>
              <a:rPr lang="en-US"/>
              <a:t>Also talk about transactions, and delayed constraint checking.</a:t>
            </a:r>
          </a:p>
          <a:p>
            <a:r>
              <a:rPr lang="en-US"/>
              <a:t>How about we set the manager to the manager of that guy ? Well that requires triggers.</a:t>
            </a:r>
          </a:p>
        </p:txBody>
      </p:sp>
    </p:spTree>
    <p:extLst>
      <p:ext uri="{BB962C8B-B14F-4D97-AF65-F5344CB8AC3E}">
        <p14:creationId xmlns:p14="http://schemas.microsoft.com/office/powerpoint/2010/main" val="401346263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665AF3-A945-6F4A-AA40-40AC2D8ADA8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7387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397EAA-A080-BD46-ABA4-E93E7B0138B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5439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C49988-2253-484E-A5E2-4E4ADDC033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0133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7766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41B3D7-B694-A944-AF7A-DF55CE106D0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8882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B1A5BD-4A5A-6646-8293-5612FF79DF6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440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AEBE1B-86C5-F540-9417-5894EF01B23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59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30171" indent="-280835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CF502B6-B967-DE40-B6F0-41D5B0FEF6A5}" type="slidenum">
              <a:rPr lang="en-US" sz="1200"/>
              <a:pPr/>
              <a:t>16</a:t>
            </a:fld>
            <a:endParaRPr 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4713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260" y="4343713"/>
            <a:ext cx="5031482" cy="4113862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7090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0939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0F7B0F-18F9-3345-862B-A838E09CCC1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0528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B2AF87-4F43-9040-80C1-3AC234D841F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2357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0F7B0F-18F9-3345-862B-A838E09CCC1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8615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0F7B0F-18F9-3345-862B-A838E09CCC1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4299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0F7B0F-18F9-3345-862B-A838E09CCC1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8383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59E56-59B4-7944-B369-2678E5D95533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5264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48468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58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30171" indent="-280835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CF502B6-B967-DE40-B6F0-41D5B0FEF6A5}" type="slidenum">
              <a:rPr lang="en-US" sz="1200"/>
              <a:pPr/>
              <a:t>17</a:t>
            </a:fld>
            <a:endParaRPr 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4713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260" y="4343713"/>
            <a:ext cx="5031482" cy="4113862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8794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F2DA00-A442-41E6-A3F1-A4F68535CD7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8794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49630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8794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F2DA00-A442-41E6-A3F1-A4F68535CD7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8794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76491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8794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F2DA00-A442-41E6-A3F1-A4F68535CD7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8794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42396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3DCFEB71-4807-8646-90B3-E18108679B84}" type="slidenum">
              <a:rPr lang="en-US" sz="1200">
                <a:latin typeface="Times New Roman" charset="0"/>
              </a:rPr>
              <a:pPr/>
              <a:t>222</a:t>
            </a:fld>
            <a:endParaRPr lang="en-US" sz="1200">
              <a:latin typeface="Times New Roman" charset="0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0871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3DCFEB71-4807-8646-90B3-E18108679B84}" type="slidenum">
              <a:rPr lang="en-US" sz="1200">
                <a:latin typeface="Times New Roman" charset="0"/>
              </a:rPr>
              <a:pPr/>
              <a:t>223</a:t>
            </a:fld>
            <a:endParaRPr lang="en-US" sz="1200">
              <a:latin typeface="Times New Roman" charset="0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6239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224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10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30171" indent="-280835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13E2ACC-76A5-3348-B12B-66B942CB9A86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4713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260" y="4343713"/>
            <a:ext cx="5031482" cy="4113862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82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71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53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13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429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776789-FB90-5949-B11C-E0648AA72CD6}" type="slidenum">
              <a:rPr lang="en-US"/>
              <a:pPr/>
              <a:t>26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776789-FB90-5949-B11C-E0648AA72CD6}" type="slidenum">
              <a:rPr lang="en-US"/>
              <a:pPr/>
              <a:t>27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267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30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31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138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32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784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33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D0E741-B519-A044-8803-09D388B93FA3}" type="slidenum">
              <a:rPr lang="en-US"/>
              <a:pPr/>
              <a:t>4</a:t>
            </a:fld>
            <a:endParaRPr 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34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40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35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36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37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927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38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478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39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706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40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209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213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46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EAC02C-D75D-524B-81B8-337C5C3E5525}" type="slidenum">
              <a:rPr lang="en-US"/>
              <a:pPr/>
              <a:t>5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190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048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369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94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142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50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741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52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272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53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106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54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440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55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22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95CF99-8EC1-3F49-BC44-EFAAC0D287CA}" type="slidenum">
              <a:rPr lang="en-US"/>
              <a:pPr/>
              <a:t>6</a:t>
            </a:fld>
            <a:endParaRPr 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56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960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57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9352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58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357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59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144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60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961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61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8315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62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339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63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920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259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DBFF2-5093-6D4E-BBAA-76CE98EF5D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611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C317DE-5AB0-494B-AEC0-1C5368C9DBD5}" type="slidenum">
              <a:rPr lang="en-US"/>
              <a:pPr/>
              <a:t>7</a:t>
            </a:fld>
            <a:endParaRPr lang="en-US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25D98D-AC68-1B4C-8470-196A8D959C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1813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1F0538-DFB4-3548-B676-E67194E383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3386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A95F08-F60F-DE45-B620-EEEAFCC00B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2811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46BE86-BF5A-A64F-831E-F9D6F8803EF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40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543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7DCA16-F500-974D-B5AA-D71E747CE25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533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30E9F7-B8B2-CA43-B62C-47FCEDEEBBF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97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41CF39-6146-3C41-9624-18B731C9127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897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8D7653-48FF-0547-BEA0-91ECEEB4CAC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8461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5A3864-1CEE-774D-8560-F0DEFFE5CFF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588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961ABC-476D-E943-8E45-7EFFF41D0EB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82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71446A-6EEC-CD45-9171-472CEDF3D36F}" type="slidenum">
              <a:rPr lang="en-US"/>
              <a:pPr/>
              <a:t>8</a:t>
            </a:fld>
            <a:endParaRPr 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043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105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680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402237-69D2-1342-A1A2-5F058401A25A}" type="slidenum">
              <a:rPr lang="en-US"/>
              <a:pPr/>
              <a:t>107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B7FE7E-17CF-C648-A1EF-F39977738070}" type="slidenum">
              <a:rPr lang="en-US"/>
              <a:pPr/>
              <a:t>108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DE1483-80BA-B244-9DAB-B86AE635E943}" type="slidenum">
              <a:rPr lang="en-US"/>
              <a:pPr/>
              <a:t>109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8660F7-1A5E-FC43-B455-C812C560C887}" type="slidenum">
              <a:rPr lang="en-US"/>
              <a:pPr/>
              <a:t>110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D21923-0D55-1D40-AACC-018860A68B4F}" type="slidenum">
              <a:rPr lang="en-US"/>
              <a:pPr/>
              <a:t>111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214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6236BC-BABE-504E-8554-3E8502122AFA}" type="slidenum">
              <a:rPr lang="en-US"/>
              <a:pPr/>
              <a:t>112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2596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2297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D83A11-5FFC-BF4F-9F1A-1ECFF490195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81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71446A-6EEC-CD45-9171-472CEDF3D36F}" type="slidenum">
              <a:rPr lang="en-US"/>
              <a:pPr/>
              <a:t>9</a:t>
            </a:fld>
            <a:endParaRPr 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71446A-6EEC-CD45-9171-472CEDF3D36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474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71446A-6EEC-CD45-9171-472CEDF3D36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715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71446A-6EEC-CD45-9171-472CEDF3D36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96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D83A11-5FFC-BF4F-9F1A-1ECFF490195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163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8055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380904-99F7-2840-8581-8119E63AC67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7166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DBFF2-5093-6D4E-BBAA-76CE98EF5D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80890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DBFF2-5093-6D4E-BBAA-76CE98EF5D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493883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1865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97081DEB-065F-C04C-A17C-39D0F35CD1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08BA3-AC21-7841-8524-DB360C51EE74}" type="slidenum">
              <a:rPr kumimoji="0" lang="en-US" altLang="en-US" sz="12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altLang="en-US" sz="12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C35FEC8E-F48A-144B-8FED-AB0422DCC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4CBDDDCA-E166-DF47-B6DD-13EF17F5F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018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71446A-6EEC-CD45-9171-472CEDF3D36F}" type="slidenum">
              <a:rPr lang="en-US"/>
              <a:pPr/>
              <a:t>10</a:t>
            </a:fld>
            <a:endParaRPr 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97081DEB-065F-C04C-A17C-39D0F35CD1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08BA3-AC21-7841-8524-DB360C51EE74}" type="slidenum">
              <a:rPr kumimoji="0" lang="en-US" altLang="en-US" sz="12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altLang="en-US" sz="12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C35FEC8E-F48A-144B-8FED-AB0422DCC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4CBDDDCA-E166-DF47-B6DD-13EF17F5F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75039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97081DEB-065F-C04C-A17C-39D0F35CD1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08BA3-AC21-7841-8524-DB360C51EE74}" type="slidenum">
              <a:rPr kumimoji="0" lang="en-US" altLang="en-US" sz="12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altLang="en-US" sz="12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C35FEC8E-F48A-144B-8FED-AB0422DCC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4CBDDDCA-E166-DF47-B6DD-13EF17F5F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77536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97081DEB-065F-C04C-A17C-39D0F35CD1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08BA3-AC21-7841-8524-DB360C51EE74}" type="slidenum">
              <a:rPr kumimoji="0" lang="en-US" altLang="en-US" sz="12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altLang="en-US" sz="12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C35FEC8E-F48A-144B-8FED-AB0422DCC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4CBDDDCA-E166-DF47-B6DD-13EF17F5F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995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97081DEB-065F-C04C-A17C-39D0F35CD1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08BA3-AC21-7841-8524-DB360C51EE74}" type="slidenum">
              <a:rPr kumimoji="0" lang="en-US" altLang="en-US" sz="12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altLang="en-US" sz="12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C35FEC8E-F48A-144B-8FED-AB0422DCC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4CBDDDCA-E166-DF47-B6DD-13EF17F5F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4051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97081DEB-065F-C04C-A17C-39D0F35CD1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08BA3-AC21-7841-8524-DB360C51EE74}" type="slidenum">
              <a:rPr kumimoji="0" lang="en-US" altLang="en-US" sz="12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altLang="en-US" sz="12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C35FEC8E-F48A-144B-8FED-AB0422DCC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4CBDDDCA-E166-DF47-B6DD-13EF17F5F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6256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11486BB9-CBCC-D643-80DE-E016B7CC57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72A60B-6598-954B-B9E7-66437389A5C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9CD9A981-0C73-9747-AB22-F373EF4C2F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BF38AC9A-9C53-434E-BBB6-D2A5F0BF1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8179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11486BB9-CBCC-D643-80DE-E016B7CC57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72A60B-6598-954B-B9E7-66437389A5C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9CD9A981-0C73-9747-AB22-F373EF4C2F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BF38AC9A-9C53-434E-BBB6-D2A5F0BF1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63369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11486BB9-CBCC-D643-80DE-E016B7CC57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72A60B-6598-954B-B9E7-66437389A5C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9CD9A981-0C73-9747-AB22-F373EF4C2F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BF38AC9A-9C53-434E-BBB6-D2A5F0BF1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29117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539B588A-8764-4C47-B622-6FDD0CFBBE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10A766-C084-C046-8994-8C4298BE2E8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C7A0B753-A7BD-814D-8423-2E0FF0CC8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8FDDFF6B-4B65-8846-9E92-E3C3EB54F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3155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539B588A-8764-4C47-B622-6FDD0CFBBE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10A766-C084-C046-8994-8C4298BE2E8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C7A0B753-A7BD-814D-8423-2E0FF0CC8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8FDDFF6B-4B65-8846-9E92-E3C3EB54F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943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-book.com/" TargetMode="External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9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6B9715B-3A11-2C48-B19C-30C7BEB71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E0CB2-6DB5-FF4A-AD3C-2CED91CF47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6C481-3D7C-D14C-8D96-70DEA20421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20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90B8C-2C65-4D4D-972F-FCD85BF27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0500"/>
            <a:ext cx="9144000" cy="723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2192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38481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B822D28-DF46-8C43-A798-ACECE7068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14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C2DC51-CD5A-9546-8B91-3FEC0E5A14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74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A794A-0ABD-5C4C-8BF5-EDAE407255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75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82DE00-4BC9-BD45-9616-42756C1DE0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0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EF7F3-01E0-0E4E-86F5-322D229577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72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0F5F44-5F28-9D47-AC0A-B46BEB248F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66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F394F-57AC-C945-98D2-A636F93979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FF708-8962-9A4D-9B64-7B6855C657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11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7D452-EA86-094A-9A25-E83F96CB06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80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DB7ADB1-3BB4-D843-871A-87817D7AAF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07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6C31C-51BE-5D4B-803C-44CEC2744F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255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46BCB-3EA0-1D40-AE57-91FC6DA44F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35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20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90B8C-2C65-4D4D-972F-FCD85BF27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927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0500"/>
            <a:ext cx="9144000" cy="723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2192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38481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7356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7065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graphicFrame>
        <p:nvGraphicFramePr>
          <p:cNvPr id="706566" name="Rectangle 6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706566" name="Rectangle 6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67" name="Text Box 7"/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Database System Concepts, 6</a:t>
            </a:r>
            <a:r>
              <a:rPr lang="en-US" sz="1600" b="1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th</a:t>
            </a:r>
            <a:r>
              <a:rPr lang="en-US" sz="16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 Ed</a:t>
            </a:r>
            <a:r>
              <a:rPr lang="en-US" sz="1600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.</a:t>
            </a:r>
          </a:p>
          <a:p>
            <a:pPr algn="ctr">
              <a:spcBef>
                <a:spcPct val="50000"/>
              </a:spcBef>
            </a:pPr>
            <a:r>
              <a:rPr lang="en-US" sz="12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©Silberschatz, Korth and Sudarshan</a:t>
            </a:r>
            <a:br>
              <a:rPr lang="en-US" sz="12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</a:br>
            <a:r>
              <a:rPr lang="en-US" sz="12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See </a:t>
            </a:r>
            <a:r>
              <a:rPr lang="en-US" sz="1200" b="1" baseline="0">
                <a:solidFill>
                  <a:srgbClr val="CC3300"/>
                </a:solidFill>
                <a:latin typeface="Helvetica" charset="0"/>
                <a:ea typeface="ＭＳ Ｐゴシック" charset="0"/>
                <a:hlinkClick r:id="rId3"/>
              </a:rPr>
              <a:t>www.db-book.com</a:t>
            </a:r>
            <a:r>
              <a:rPr lang="en-US" sz="12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 for conditions on re-use </a:t>
            </a:r>
          </a:p>
        </p:txBody>
      </p:sp>
      <p:pic>
        <p:nvPicPr>
          <p:cNvPr id="706568" name="Picture 8" descr="Cover-6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1135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5BEC767-4B38-F549-921E-B1B3B107FC5E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9853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C98409-C199-044B-8AC2-5C3CAA0C75B0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601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728A6-4FEE-9A43-B57A-F2241816A4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6EAB8D-4AF0-F04F-B937-028AFB17D519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3850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1681D4A-9CA4-1F4B-A031-CFAB4B42206C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5508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E68455D-D87C-A949-8920-9BAB66843B88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245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AAE0ADD-AE90-6A4E-A21B-A733BA0B424A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4792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47F9F24-B577-DE41-8517-7475354A2394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4484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1278183-0F65-4B42-AB29-4B68FDCC23A6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4860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E476B36-D3ED-BF4F-891E-D2C8EAF39707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2128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F40B01-2E14-2847-BD01-16758C7C5422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7498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prstClr val="white"/>
                </a:solidFill>
                <a:latin typeface="Lucida Sans Unicode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2DA2BF">
                  <a:tint val="20000"/>
                </a:srgbClr>
              </a:solidFill>
            </a:endParaRPr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6B9715B-3A11-2C48-B19C-30C7BEB71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509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F394F-57AC-C945-98D2-A636F93979D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389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BC88D-6A69-E848-9501-D0E315AF9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728A6-4FEE-9A43-B57A-F2241816A440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99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BC88D-6A69-E848-9501-D0E315AF96A4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825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DEF31-968E-1C44-BE37-10FB9B3436D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911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B2C38-2D33-3948-8ED5-14168988AD3D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392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AB2DD-7416-7E45-AAD9-6B88B3CF255F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6883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7A51D-3ED7-5347-9D4B-9406F17E59B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7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945AA8A-0341-1D41-A870-A17D065D4BD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0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E0CB2-6DB5-FF4A-AD3C-2CED91CF47C4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3503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6C481-3D7C-D14C-8D96-70DEA2042147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340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DEF31-968E-1C44-BE37-10FB9B3436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B2C38-2D33-3948-8ED5-14168988A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AB2DD-7416-7E45-AAD9-6B88B3CF25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7A51D-3ED7-5347-9D4B-9406F17E59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945AA8A-0341-1D41-A870-A17D065D4B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5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7C11F1D-6124-AB42-9578-AABF7CF844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5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F2DA707-D6A7-B742-BFB0-23B715802B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0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0553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fld id="{283EC02F-6EDB-0546-89D6-2A68FF3EBFE4}" type="slidenum">
              <a:rPr lang="en-US" baseline="0" smtClean="0">
                <a:solidFill>
                  <a:srgbClr val="666699"/>
                </a:solidFill>
                <a:ea typeface="ＭＳ Ｐゴシック" charset="0"/>
              </a:rPr>
              <a:pPr/>
              <a:t>‹#›</a:t>
            </a:fld>
            <a:endParaRPr lang="en-US" baseline="0">
              <a:solidFill>
                <a:srgbClr val="666699"/>
              </a:solidFill>
              <a:ea typeface="ＭＳ Ｐゴシック" charset="0"/>
            </a:endParaRPr>
          </a:p>
        </p:txBody>
      </p:sp>
      <p:sp>
        <p:nvSpPr>
          <p:cNvPr id="705540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©Silberschatz, Korth and Sudarshan</a:t>
            </a:r>
          </a:p>
        </p:txBody>
      </p:sp>
      <p:sp>
        <p:nvSpPr>
          <p:cNvPr id="705541" name="Text Box 5"/>
          <p:cNvSpPr txBox="1">
            <a:spLocks noChangeArrowheads="1"/>
          </p:cNvSpPr>
          <p:nvPr/>
        </p:nvSpPr>
        <p:spPr bwMode="auto">
          <a:xfrm>
            <a:off x="4481513" y="6613525"/>
            <a:ext cx="4445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6.</a:t>
            </a:r>
            <a:fld id="{D4B14A48-50BA-AE40-A0D0-2D1FD603CCDE}" type="slidenum">
              <a:rPr lang="en-US" sz="1000" b="1" baseline="0" smtClean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 baseline="0">
              <a:solidFill>
                <a:srgbClr val="CC3300"/>
              </a:solidFill>
              <a:latin typeface="Helvetica" charset="0"/>
              <a:ea typeface="ＭＳ Ｐゴシック" charset="0"/>
            </a:endParaRPr>
          </a:p>
        </p:txBody>
      </p:sp>
      <p:sp>
        <p:nvSpPr>
          <p:cNvPr id="70554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05543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Database System Concepts - 6</a:t>
            </a:r>
            <a:r>
              <a:rPr lang="en-US" sz="1000" b="1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th</a:t>
            </a:r>
            <a:r>
              <a:rPr lang="en-US" sz="10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 Edition</a:t>
            </a:r>
          </a:p>
        </p:txBody>
      </p:sp>
      <p:sp>
        <p:nvSpPr>
          <p:cNvPr id="705544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59 h 61"/>
              <a:gd name="T2" fmla="*/ 2 w 285"/>
              <a:gd name="T3" fmla="*/ 48 h 61"/>
              <a:gd name="T4" fmla="*/ 9 w 285"/>
              <a:gd name="T5" fmla="*/ 34 h 61"/>
              <a:gd name="T6" fmla="*/ 17 w 285"/>
              <a:gd name="T7" fmla="*/ 25 h 61"/>
              <a:gd name="T8" fmla="*/ 30 w 285"/>
              <a:gd name="T9" fmla="*/ 17 h 61"/>
              <a:gd name="T10" fmla="*/ 45 w 285"/>
              <a:gd name="T11" fmla="*/ 10 h 61"/>
              <a:gd name="T12" fmla="*/ 57 w 285"/>
              <a:gd name="T13" fmla="*/ 6 h 61"/>
              <a:gd name="T14" fmla="*/ 70 w 285"/>
              <a:gd name="T15" fmla="*/ 2 h 61"/>
              <a:gd name="T16" fmla="*/ 85 w 285"/>
              <a:gd name="T17" fmla="*/ 0 h 61"/>
              <a:gd name="T18" fmla="*/ 100 w 285"/>
              <a:gd name="T19" fmla="*/ 0 h 61"/>
              <a:gd name="T20" fmla="*/ 118 w 285"/>
              <a:gd name="T21" fmla="*/ 0 h 61"/>
              <a:gd name="T22" fmla="*/ 137 w 285"/>
              <a:gd name="T23" fmla="*/ 0 h 61"/>
              <a:gd name="T24" fmla="*/ 154 w 285"/>
              <a:gd name="T25" fmla="*/ 2 h 61"/>
              <a:gd name="T26" fmla="*/ 173 w 285"/>
              <a:gd name="T27" fmla="*/ 6 h 61"/>
              <a:gd name="T28" fmla="*/ 192 w 285"/>
              <a:gd name="T29" fmla="*/ 8 h 61"/>
              <a:gd name="T30" fmla="*/ 209 w 285"/>
              <a:gd name="T31" fmla="*/ 12 h 61"/>
              <a:gd name="T32" fmla="*/ 224 w 285"/>
              <a:gd name="T33" fmla="*/ 15 h 61"/>
              <a:gd name="T34" fmla="*/ 239 w 285"/>
              <a:gd name="T35" fmla="*/ 19 h 61"/>
              <a:gd name="T36" fmla="*/ 254 w 285"/>
              <a:gd name="T37" fmla="*/ 23 h 61"/>
              <a:gd name="T38" fmla="*/ 266 w 285"/>
              <a:gd name="T39" fmla="*/ 25 h 61"/>
              <a:gd name="T40" fmla="*/ 273 w 285"/>
              <a:gd name="T41" fmla="*/ 27 h 61"/>
              <a:gd name="T42" fmla="*/ 283 w 285"/>
              <a:gd name="T43" fmla="*/ 31 h 61"/>
              <a:gd name="T44" fmla="*/ 279 w 285"/>
              <a:gd name="T45" fmla="*/ 44 h 61"/>
              <a:gd name="T46" fmla="*/ 273 w 285"/>
              <a:gd name="T47" fmla="*/ 42 h 61"/>
              <a:gd name="T48" fmla="*/ 260 w 285"/>
              <a:gd name="T49" fmla="*/ 40 h 61"/>
              <a:gd name="T50" fmla="*/ 241 w 285"/>
              <a:gd name="T51" fmla="*/ 36 h 61"/>
              <a:gd name="T52" fmla="*/ 230 w 285"/>
              <a:gd name="T53" fmla="*/ 34 h 61"/>
              <a:gd name="T54" fmla="*/ 218 w 285"/>
              <a:gd name="T55" fmla="*/ 32 h 61"/>
              <a:gd name="T56" fmla="*/ 207 w 285"/>
              <a:gd name="T57" fmla="*/ 31 h 61"/>
              <a:gd name="T58" fmla="*/ 196 w 285"/>
              <a:gd name="T59" fmla="*/ 29 h 61"/>
              <a:gd name="T60" fmla="*/ 182 w 285"/>
              <a:gd name="T61" fmla="*/ 27 h 61"/>
              <a:gd name="T62" fmla="*/ 173 w 285"/>
              <a:gd name="T63" fmla="*/ 25 h 61"/>
              <a:gd name="T64" fmla="*/ 163 w 285"/>
              <a:gd name="T65" fmla="*/ 23 h 61"/>
              <a:gd name="T66" fmla="*/ 154 w 285"/>
              <a:gd name="T67" fmla="*/ 21 h 61"/>
              <a:gd name="T68" fmla="*/ 142 w 285"/>
              <a:gd name="T69" fmla="*/ 19 h 61"/>
              <a:gd name="T70" fmla="*/ 110 w 285"/>
              <a:gd name="T71" fmla="*/ 15 h 61"/>
              <a:gd name="T72" fmla="*/ 83 w 285"/>
              <a:gd name="T73" fmla="*/ 21 h 61"/>
              <a:gd name="T74" fmla="*/ 59 w 285"/>
              <a:gd name="T75" fmla="*/ 29 h 61"/>
              <a:gd name="T76" fmla="*/ 53 w 285"/>
              <a:gd name="T77" fmla="*/ 31 h 61"/>
              <a:gd name="T78" fmla="*/ 43 w 285"/>
              <a:gd name="T79" fmla="*/ 34 h 61"/>
              <a:gd name="T80" fmla="*/ 32 w 285"/>
              <a:gd name="T81" fmla="*/ 38 h 61"/>
              <a:gd name="T82" fmla="*/ 23 w 285"/>
              <a:gd name="T83" fmla="*/ 44 h 61"/>
              <a:gd name="T84" fmla="*/ 7 w 285"/>
              <a:gd name="T85" fmla="*/ 55 h 61"/>
              <a:gd name="T86" fmla="*/ 2 w 285"/>
              <a:gd name="T87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  <p:pic>
        <p:nvPicPr>
          <p:cNvPr id="705545" name="Picture 9" descr="Cover-6E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473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+mn-ea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3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>
                  <a:solidFill>
                    <a:prstClr val="white"/>
                  </a:solidFill>
                  <a:latin typeface="Lucida Sans Unicode"/>
                </a:endParaRPr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7C11F1D-6124-AB42-9578-AABF7CF8441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4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stgresql.org/docs/12/sql-createtrigger.html" TargetMode="Externa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p-gmbh.ch/ora/sql/create_trigger.html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relational-databases/security/row-level-security?view=sql-server-ver15" TargetMode="Externa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8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9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9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9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9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9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8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9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9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9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9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9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9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208.4165" TargetMode="External"/><Relationship Id="rId2" Type="http://schemas.openxmlformats.org/officeDocument/2006/relationships/hyperlink" Target="https://blog.jooq.org/2016/04/25/10-sql-tricks-that-you-didnt-think-were-possible/" TargetMode="Externa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jooq.org/2016/04/25/10-sql-tricks-that-you-didnt-think-were-possible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blog.jooq.org/2016/04/25/10-sql-tricks-that-you-didnt-think-were-possible/" TargetMode="Externa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w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00200" y="990600"/>
            <a:ext cx="7162800" cy="14700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sz="4444" u="sng" dirty="0">
                <a:ea typeface="+mj-ea"/>
                <a:cs typeface="+mj-cs"/>
              </a:rPr>
              <a:t>Relational Model; SQL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74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495800" y="34290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dirty="0"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dirty="0">
                <a:latin typeface="Calibri" charset="0"/>
              </a:rPr>
              <a:t>                   </a:t>
            </a:r>
            <a:r>
              <a:rPr lang="en-US" dirty="0" err="1">
                <a:latin typeface="Calibri" charset="0"/>
              </a:rPr>
              <a:t>amol@umd.edu</a:t>
            </a:r>
            <a:endParaRPr lang="en-US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Tables in a University Database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20125" cy="5088572"/>
          </a:xfrm>
          <a:noFill/>
        </p:spPr>
        <p:txBody>
          <a:bodyPr>
            <a:spAutoFit/>
          </a:bodyPr>
          <a:lstStyle/>
          <a:p>
            <a:pPr marL="109537" indent="0">
              <a:buNone/>
            </a:pPr>
            <a:r>
              <a:rPr lang="en-US" sz="2400" dirty="0"/>
              <a:t>classroom(building, </a:t>
            </a:r>
            <a:r>
              <a:rPr lang="en-US" sz="2400" dirty="0" err="1"/>
              <a:t>room_number</a:t>
            </a:r>
            <a:r>
              <a:rPr lang="en-US" sz="2400" dirty="0"/>
              <a:t>, capacity)</a:t>
            </a:r>
          </a:p>
          <a:p>
            <a:pPr marL="109537" indent="0">
              <a:buNone/>
            </a:pPr>
            <a:r>
              <a:rPr lang="en-US" sz="2400" dirty="0"/>
              <a:t>department(</a:t>
            </a:r>
            <a:r>
              <a:rPr lang="en-US" sz="2400" dirty="0" err="1"/>
              <a:t>dept_name</a:t>
            </a:r>
            <a:r>
              <a:rPr lang="en-US" sz="2400" dirty="0"/>
              <a:t>, building, budget)</a:t>
            </a:r>
          </a:p>
          <a:p>
            <a:pPr marL="109537" indent="0">
              <a:buNone/>
            </a:pPr>
            <a:r>
              <a:rPr lang="en-US" sz="2400" dirty="0"/>
              <a:t>course(</a:t>
            </a:r>
            <a:r>
              <a:rPr lang="en-US" sz="2400" dirty="0" err="1"/>
              <a:t>course_id</a:t>
            </a:r>
            <a:r>
              <a:rPr lang="en-US" sz="2400" dirty="0"/>
              <a:t>, title, </a:t>
            </a:r>
            <a:r>
              <a:rPr lang="en-US" sz="2400" dirty="0" err="1"/>
              <a:t>dept_name</a:t>
            </a:r>
            <a:r>
              <a:rPr lang="en-US" sz="2400" dirty="0"/>
              <a:t>, credits)</a:t>
            </a:r>
          </a:p>
          <a:p>
            <a:pPr marL="109537" indent="0">
              <a:buNone/>
            </a:pPr>
            <a:r>
              <a:rPr lang="en-US" sz="2400" dirty="0"/>
              <a:t>instructor(ID, name, </a:t>
            </a:r>
            <a:r>
              <a:rPr lang="en-US" sz="2400" dirty="0" err="1"/>
              <a:t>dept_name</a:t>
            </a:r>
            <a:r>
              <a:rPr lang="en-US" sz="2400" dirty="0"/>
              <a:t>, salary)</a:t>
            </a:r>
          </a:p>
          <a:p>
            <a:pPr marL="109537" indent="0">
              <a:buNone/>
            </a:pPr>
            <a:r>
              <a:rPr lang="en-US" sz="2400" dirty="0"/>
              <a:t>section(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, semester, year, building, </a:t>
            </a:r>
          </a:p>
          <a:p>
            <a:pPr marL="109537" indent="0">
              <a:buNone/>
            </a:pPr>
            <a:r>
              <a:rPr lang="en-US" sz="2400" dirty="0"/>
              <a:t>					</a:t>
            </a:r>
            <a:r>
              <a:rPr lang="en-US" sz="2400" dirty="0" err="1"/>
              <a:t>room_number</a:t>
            </a:r>
            <a:r>
              <a:rPr lang="en-US" sz="2400" dirty="0"/>
              <a:t>, </a:t>
            </a:r>
            <a:r>
              <a:rPr lang="en-US" sz="2400" dirty="0" err="1"/>
              <a:t>time_slot_id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/>
              <a:t>teaches(ID, 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, semester, year)</a:t>
            </a:r>
          </a:p>
          <a:p>
            <a:pPr marL="109537" indent="0">
              <a:buNone/>
            </a:pPr>
            <a:r>
              <a:rPr lang="en-US" sz="2400" dirty="0"/>
              <a:t>student(ID, name, </a:t>
            </a:r>
            <a:r>
              <a:rPr lang="en-US" sz="2400" dirty="0" err="1"/>
              <a:t>dept_name</a:t>
            </a:r>
            <a:r>
              <a:rPr lang="en-US" sz="2400" dirty="0"/>
              <a:t>, </a:t>
            </a:r>
            <a:r>
              <a:rPr lang="en-US" sz="2400" dirty="0" err="1"/>
              <a:t>tot_cred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/>
              <a:t>takes(Id, 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, semester, year, grade)</a:t>
            </a:r>
          </a:p>
          <a:p>
            <a:pPr marL="109537" indent="0">
              <a:buNone/>
            </a:pPr>
            <a:r>
              <a:rPr lang="en-US" sz="2400" dirty="0"/>
              <a:t>advisor(</a:t>
            </a:r>
            <a:r>
              <a:rPr lang="en-US" sz="2400" dirty="0" err="1"/>
              <a:t>s_ID</a:t>
            </a:r>
            <a:r>
              <a:rPr lang="en-US" sz="2400" dirty="0"/>
              <a:t>, </a:t>
            </a:r>
            <a:r>
              <a:rPr lang="en-US" sz="2400" dirty="0" err="1"/>
              <a:t>i_ID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 err="1"/>
              <a:t>time_slot</a:t>
            </a:r>
            <a:r>
              <a:rPr lang="en-US" sz="2400" dirty="0"/>
              <a:t>(</a:t>
            </a:r>
            <a:r>
              <a:rPr lang="en-US" sz="2400" dirty="0" err="1"/>
              <a:t>time_slot_id</a:t>
            </a:r>
            <a:r>
              <a:rPr lang="en-US" sz="2400" dirty="0"/>
              <a:t>, day, </a:t>
            </a:r>
            <a:r>
              <a:rPr lang="en-US" sz="2400" dirty="0" err="1"/>
              <a:t>start_time</a:t>
            </a:r>
            <a:r>
              <a:rPr lang="en-US" sz="2400" dirty="0"/>
              <a:t>, </a:t>
            </a:r>
            <a:r>
              <a:rPr lang="en-US" sz="2400" dirty="0" err="1"/>
              <a:t>end_time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 err="1"/>
              <a:t>prereq</a:t>
            </a:r>
            <a:r>
              <a:rPr lang="en-US" sz="2400" dirty="0"/>
              <a:t>(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prereq_id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75171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Testing for Empty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DF8A06-AB6C-F746-91A3-6A072EDE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401762"/>
            <a:ext cx="9114503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C3A600-995C-B249-ADCD-55D3F7F38256}"/>
              </a:ext>
            </a:extLst>
          </p:cNvPr>
          <p:cNvSpPr txBox="1"/>
          <p:nvPr/>
        </p:nvSpPr>
        <p:spPr>
          <a:xfrm>
            <a:off x="255270" y="487680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Also: “Not Exists”</a:t>
            </a:r>
          </a:p>
        </p:txBody>
      </p:sp>
    </p:spTree>
    <p:extLst>
      <p:ext uri="{BB962C8B-B14F-4D97-AF65-F5344CB8AC3E}">
        <p14:creationId xmlns:p14="http://schemas.microsoft.com/office/powerpoint/2010/main" val="36713455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Uniqueness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C3A600-995C-B249-ADCD-55D3F7F38256}"/>
              </a:ext>
            </a:extLst>
          </p:cNvPr>
          <p:cNvSpPr txBox="1"/>
          <p:nvPr/>
        </p:nvSpPr>
        <p:spPr>
          <a:xfrm>
            <a:off x="381000" y="4870618"/>
            <a:ext cx="69407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There are usually alternatives to using these constructs (e.g., group by + having instead of “unique”), but these can often make queries more readable and more compact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2C433F-5DA5-3740-B95B-2BE1AE984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" y="1479550"/>
            <a:ext cx="8239326" cy="263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0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“With” Clause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C3A600-995C-B249-ADCD-55D3F7F38256}"/>
              </a:ext>
            </a:extLst>
          </p:cNvPr>
          <p:cNvSpPr txBox="1"/>
          <p:nvPr/>
        </p:nvSpPr>
        <p:spPr>
          <a:xfrm>
            <a:off x="457200" y="1371600"/>
            <a:ext cx="6940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Used for creating “temporary” tables within the context of the query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4625C9-3A9C-144C-A3F5-BD0C055D3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2286000"/>
            <a:ext cx="7066715" cy="398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070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4F1D83-8209-901B-8F0C-EC28292D2AAC}"/>
              </a:ext>
            </a:extLst>
          </p:cNvPr>
          <p:cNvSpPr txBox="1"/>
          <p:nvPr/>
        </p:nvSpPr>
        <p:spPr>
          <a:xfrm>
            <a:off x="85381" y="381000"/>
            <a:ext cx="90678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(1) Find classrooms over capacity, i.e., with more students than capacity.</a:t>
            </a:r>
          </a:p>
          <a:p>
            <a:pPr algn="l"/>
            <a:endParaRPr lang="en-US" sz="20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endParaRPr lang="en-US" sz="2000" baseline="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algn="l"/>
            <a:endParaRPr lang="en-US" sz="20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endParaRPr lang="en-US" sz="20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br>
              <a:rPr lang="en-US" sz="20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20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en-US" sz="20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(2) Find students who haven’t taken the pre-requisite for a course they did take</a:t>
            </a:r>
          </a:p>
          <a:p>
            <a:pPr algn="l"/>
            <a:br>
              <a:rPr lang="en-US" sz="20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20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endParaRPr lang="en-US" sz="20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endParaRPr lang="en-US" sz="2000" baseline="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algn="l"/>
            <a:br>
              <a:rPr lang="en-US" sz="20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20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en-US" sz="20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(3) Instructors who taught 4 courses in a single day in a single semester, along with the day and the semester</a:t>
            </a:r>
          </a:p>
          <a:p>
            <a:pPr algn="l"/>
            <a:br>
              <a:rPr lang="en-US" sz="20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20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49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4F1D83-8209-901B-8F0C-EC28292D2AAC}"/>
              </a:ext>
            </a:extLst>
          </p:cNvPr>
          <p:cNvSpPr txBox="1"/>
          <p:nvPr/>
        </p:nvSpPr>
        <p:spPr>
          <a:xfrm>
            <a:off x="0" y="609600"/>
            <a:ext cx="906780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(4) Create a pivot table, with rows being </a:t>
            </a:r>
            <a:r>
              <a:rPr lang="en-US" sz="1600" baseline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course_ids</a:t>
            </a:r>
            <a: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and columns being Grades (let’s assume “grade” takes values A, B, C, D, F)</a:t>
            </a:r>
          </a:p>
          <a:p>
            <a:pPr algn="l"/>
            <a:b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So we want something like: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            A        B        C        D        F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CMSC424     120     90        100        20          20</a:t>
            </a:r>
          </a:p>
          <a:p>
            <a:pPr algn="l"/>
            <a:b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b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b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(5) For each course, find the most lenient instructor, i.e., the instructor who appears to have the highest average grade</a:t>
            </a:r>
          </a:p>
          <a:p>
            <a:pPr algn="l"/>
            <a:b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b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(6) Find pairs of students with identical courses taken throughout -- output should be a table with two </a:t>
            </a:r>
            <a:r>
              <a:rPr lang="en-US" sz="1600" baseline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studentid</a:t>
            </a:r>
            <a: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columns</a:t>
            </a:r>
          </a:p>
          <a:p>
            <a:pPr algn="l"/>
            <a:b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7542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028825" y="3091434"/>
            <a:ext cx="508635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SQL: NULLs</a:t>
            </a:r>
          </a:p>
        </p:txBody>
      </p:sp>
    </p:spTree>
    <p:extLst>
      <p:ext uri="{BB962C8B-B14F-4D97-AF65-F5344CB8AC3E}">
        <p14:creationId xmlns:p14="http://schemas.microsoft.com/office/powerpoint/2010/main" val="41403741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3.6, 3.7.4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Operating with NULLs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”Unknown” as a new Boolean value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Operating with UNKNOWNs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Aggregates and NULLs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SQL: NULLs</a:t>
            </a:r>
          </a:p>
        </p:txBody>
      </p:sp>
    </p:spTree>
    <p:extLst>
      <p:ext uri="{BB962C8B-B14F-4D97-AF65-F5344CB8AC3E}">
        <p14:creationId xmlns:p14="http://schemas.microsoft.com/office/powerpoint/2010/main" val="7221282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SQL: Nulls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077200" cy="471488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Wingdings 3" charset="2"/>
              <a:buNone/>
            </a:pPr>
            <a:r>
              <a:rPr lang="en-US" dirty="0">
                <a:latin typeface="Calibri" charset="0"/>
              </a:rPr>
              <a:t>Can cause headaches for query semantics as well as query processing and optimization)</a:t>
            </a:r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304800" y="2325740"/>
            <a:ext cx="81153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indent="-457200" algn="l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baseline="0" dirty="0"/>
              <a:t>Can be a value of any attribute</a:t>
            </a:r>
          </a:p>
        </p:txBody>
      </p:sp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1063625" y="2749550"/>
            <a:ext cx="15001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>
                <a:latin typeface="Times New Roman" charset="0"/>
              </a:rPr>
              <a:t>e.g:  branch  =</a:t>
            </a:r>
          </a:p>
        </p:txBody>
      </p:sp>
      <p:sp>
        <p:nvSpPr>
          <p:cNvPr id="1114119" name="Rectangle 7"/>
          <p:cNvSpPr>
            <a:spLocks noChangeArrowheads="1"/>
          </p:cNvSpPr>
          <p:nvPr/>
        </p:nvSpPr>
        <p:spPr bwMode="auto">
          <a:xfrm>
            <a:off x="368300" y="4508500"/>
            <a:ext cx="81153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indent="-457200" algn="l" eaLnBrk="1" hangingPunct="1">
              <a:spcBef>
                <a:spcPct val="20000"/>
              </a:spcBef>
            </a:pPr>
            <a:r>
              <a:rPr lang="en-US" sz="2400" baseline="0"/>
              <a:t>What does this mean?</a:t>
            </a:r>
          </a:p>
        </p:txBody>
      </p:sp>
      <p:sp>
        <p:nvSpPr>
          <p:cNvPr id="1114120" name="Text Box 8"/>
          <p:cNvSpPr txBox="1">
            <a:spLocks noChangeArrowheads="1"/>
          </p:cNvSpPr>
          <p:nvPr/>
        </p:nvSpPr>
        <p:spPr bwMode="auto">
          <a:xfrm>
            <a:off x="657225" y="5029200"/>
            <a:ext cx="80137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61963" lvl="4" algn="l">
              <a:lnSpc>
                <a:spcPct val="8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sz="2000" i="1" baseline="0"/>
              <a:t>(unknown) We don’t know Waltham’s assets?</a:t>
            </a:r>
          </a:p>
          <a:p>
            <a:pPr marL="461963" lvl="4" algn="l">
              <a:lnSpc>
                <a:spcPct val="8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sz="2000" i="1" baseline="0"/>
              <a:t>(inapplicable) Waltham has a special kind of account without assets</a:t>
            </a:r>
          </a:p>
          <a:p>
            <a:pPr marL="461963" lvl="4" algn="l">
              <a:lnSpc>
                <a:spcPct val="8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sz="2000" i="1" baseline="0"/>
              <a:t>(withheld) We are not allowed to know </a:t>
            </a:r>
          </a:p>
        </p:txBody>
      </p:sp>
      <p:graphicFrame>
        <p:nvGraphicFramePr>
          <p:cNvPr id="1114121" name="Group 9"/>
          <p:cNvGraphicFramePr>
            <a:graphicFrameLocks noGrp="1"/>
          </p:cNvGraphicFramePr>
          <p:nvPr/>
        </p:nvGraphicFramePr>
        <p:xfrm>
          <a:off x="3124200" y="2827338"/>
          <a:ext cx="3352800" cy="15240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bcity</a:t>
                      </a:r>
                      <a:endParaRPr kumimoji="0" lang="en-US" sz="14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assets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1.7M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Mianus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.4M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Waltham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62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4119" grpId="0"/>
      <p:bldP spid="1114120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SQL: Nulls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300163"/>
            <a:ext cx="5140325" cy="496887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Wingdings 3" charset="2"/>
              <a:buNone/>
            </a:pPr>
            <a:r>
              <a:rPr lang="en-US" sz="2400">
                <a:solidFill>
                  <a:srgbClr val="000000"/>
                </a:solidFill>
                <a:latin typeface="Calibri" charset="0"/>
              </a:rPr>
              <a:t>Arithmetic Operations with </a:t>
            </a:r>
            <a:r>
              <a:rPr lang="en-US" sz="2400">
                <a:solidFill>
                  <a:srgbClr val="000000"/>
                </a:solidFill>
                <a:latin typeface="Courier New" charset="0"/>
              </a:rPr>
              <a:t>Null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525463" y="1884363"/>
            <a:ext cx="8604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>
                <a:solidFill>
                  <a:srgbClr val="FF0000"/>
                </a:solidFill>
                <a:latin typeface="Courier New" charset="0"/>
              </a:rPr>
              <a:t>n + NULL = NULL  	</a:t>
            </a:r>
            <a:r>
              <a:rPr lang="en-US" baseline="0">
                <a:solidFill>
                  <a:srgbClr val="FF0000"/>
                </a:solidFill>
                <a:latin typeface="Times New Roman" charset="0"/>
              </a:rPr>
              <a:t>(similarly for all </a:t>
            </a:r>
            <a:r>
              <a:rPr lang="en-US" i="1" u="sng" baseline="0">
                <a:solidFill>
                  <a:srgbClr val="FF0000"/>
                </a:solidFill>
                <a:latin typeface="Times New Roman" charset="0"/>
              </a:rPr>
              <a:t>arithmetic</a:t>
            </a:r>
            <a:r>
              <a:rPr lang="en-US" i="1" baseline="0">
                <a:solidFill>
                  <a:srgbClr val="FF0000"/>
                </a:solidFill>
                <a:latin typeface="Times New Roman" charset="0"/>
              </a:rPr>
              <a:t> ops</a:t>
            </a:r>
            <a:r>
              <a:rPr lang="en-US" baseline="0">
                <a:solidFill>
                  <a:srgbClr val="FF0000"/>
                </a:solidFill>
                <a:latin typeface="Times New Roman" charset="0"/>
              </a:rPr>
              <a:t>:</a:t>
            </a:r>
            <a:r>
              <a:rPr lang="en-US" baseline="0">
                <a:solidFill>
                  <a:srgbClr val="FF0000"/>
                </a:solidFill>
                <a:latin typeface="Courier New" charset="0"/>
              </a:rPr>
              <a:t> +, -, *, /, mod, …)</a:t>
            </a: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-317500" y="4596476"/>
            <a:ext cx="43402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lvl="1" algn="l">
              <a:lnSpc>
                <a:spcPct val="7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SELECT </a:t>
            </a:r>
            <a:r>
              <a:rPr lang="en-US" baseline="0" dirty="0" err="1">
                <a:solidFill>
                  <a:srgbClr val="000000"/>
                </a:solidFill>
                <a:latin typeface="Courier New" charset="0"/>
              </a:rPr>
              <a:t>bname</a:t>
            </a: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, assets * 2 as a2</a:t>
            </a:r>
          </a:p>
          <a:p>
            <a:pPr lvl="1" algn="l">
              <a:lnSpc>
                <a:spcPct val="7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FROM branch</a:t>
            </a:r>
          </a:p>
        </p:txBody>
      </p:sp>
      <p:sp>
        <p:nvSpPr>
          <p:cNvPr id="69638" name="Text Box 6"/>
          <p:cNvSpPr txBox="1">
            <a:spLocks noChangeArrowheads="1"/>
          </p:cNvSpPr>
          <p:nvPr/>
        </p:nvSpPr>
        <p:spPr bwMode="auto">
          <a:xfrm>
            <a:off x="244475" y="2399102"/>
            <a:ext cx="1500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 err="1">
                <a:solidFill>
                  <a:srgbClr val="000000"/>
                </a:solidFill>
                <a:latin typeface="Times New Roman" charset="0"/>
              </a:rPr>
              <a:t>e.g</a:t>
            </a:r>
            <a:r>
              <a:rPr lang="en-US" baseline="0" dirty="0">
                <a:solidFill>
                  <a:srgbClr val="000000"/>
                </a:solidFill>
                <a:latin typeface="Times New Roman" charset="0"/>
              </a:rPr>
              <a:t>:  branch  =</a:t>
            </a: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4671219" y="4480703"/>
            <a:ext cx="3127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Times New Roman" charset="0"/>
              </a:rPr>
              <a:t>=</a:t>
            </a:r>
          </a:p>
        </p:txBody>
      </p:sp>
      <p:graphicFrame>
        <p:nvGraphicFramePr>
          <p:cNvPr id="1116168" name="Group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95416"/>
              </p:ext>
            </p:extLst>
          </p:nvPr>
        </p:nvGraphicFramePr>
        <p:xfrm>
          <a:off x="1905000" y="2603889"/>
          <a:ext cx="3352800" cy="15240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bcity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assets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1.7M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Mianus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.4M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Waltham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16194" name="Group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059588"/>
              </p:ext>
            </p:extLst>
          </p:nvPr>
        </p:nvGraphicFramePr>
        <p:xfrm>
          <a:off x="5346700" y="4445663"/>
          <a:ext cx="2235200" cy="15240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18M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3.4M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Mianus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.8M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Waltham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45">
            <a:extLst>
              <a:ext uri="{FF2B5EF4-FFF2-40B4-BE49-F238E27FC236}">
                <a16:creationId xmlns:a16="http://schemas.microsoft.com/office/drawing/2014/main" id="{4A558276-BDAA-EF4C-B853-9C8BBF390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5824403"/>
            <a:ext cx="59436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000" baseline="0" dirty="0">
                <a:solidFill>
                  <a:srgbClr val="000000"/>
                </a:solidFill>
              </a:rPr>
              <a:t>Counter-intuitive: NULL * 0 = NULL</a:t>
            </a:r>
            <a:endParaRPr lang="en-US" sz="2000" baseline="0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95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SQL: Nulls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300163"/>
            <a:ext cx="5140325" cy="496887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Boolean Operations with </a:t>
            </a:r>
            <a:r>
              <a:rPr lang="en-US">
                <a:solidFill>
                  <a:srgbClr val="000000"/>
                </a:solidFill>
                <a:latin typeface="Courier New" charset="0"/>
              </a:rPr>
              <a:t>Null</a:t>
            </a:r>
          </a:p>
        </p:txBody>
      </p:sp>
      <p:sp>
        <p:nvSpPr>
          <p:cNvPr id="71684" name="Text Box 4"/>
          <p:cNvSpPr txBox="1">
            <a:spLocks noChangeArrowheads="1"/>
          </p:cNvSpPr>
          <p:nvPr/>
        </p:nvSpPr>
        <p:spPr bwMode="auto">
          <a:xfrm>
            <a:off x="557213" y="1812925"/>
            <a:ext cx="8607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n &lt; NULL = UNKNOWN 	</a:t>
            </a:r>
            <a:r>
              <a:rPr lang="en-US" baseline="0" dirty="0">
                <a:solidFill>
                  <a:srgbClr val="FF0000"/>
                </a:solidFill>
                <a:latin typeface="Times New Roman" charset="0"/>
              </a:rPr>
              <a:t>(similarly for all </a:t>
            </a:r>
            <a:r>
              <a:rPr lang="en-US" i="1" u="sng" baseline="0" dirty="0" err="1">
                <a:solidFill>
                  <a:srgbClr val="FF0000"/>
                </a:solidFill>
                <a:latin typeface="Times New Roman" charset="0"/>
              </a:rPr>
              <a:t>boolean</a:t>
            </a:r>
            <a:r>
              <a:rPr lang="en-US" i="1" baseline="0" dirty="0">
                <a:solidFill>
                  <a:srgbClr val="FF0000"/>
                </a:solidFill>
                <a:latin typeface="Times New Roman" charset="0"/>
              </a:rPr>
              <a:t> ops</a:t>
            </a:r>
            <a:r>
              <a:rPr lang="en-US" baseline="0" dirty="0">
                <a:solidFill>
                  <a:srgbClr val="FF0000"/>
                </a:solidFill>
                <a:latin typeface="Times New Roman" charset="0"/>
              </a:rPr>
              <a:t>:  </a:t>
            </a: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&gt;, &lt;=, &gt;=, &lt;&gt;, =,</a:t>
            </a:r>
            <a:r>
              <a:rPr lang="en-US" baseline="0" dirty="0">
                <a:solidFill>
                  <a:srgbClr val="FF0000"/>
                </a:solidFill>
                <a:latin typeface="Times New Roman" charset="0"/>
              </a:rPr>
              <a:t> …)</a:t>
            </a:r>
            <a:endParaRPr kumimoji="1" lang="en-US" i="1" baseline="0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92075" y="2638426"/>
            <a:ext cx="1500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 err="1">
                <a:solidFill>
                  <a:srgbClr val="000000"/>
                </a:solidFill>
                <a:latin typeface="Times New Roman" charset="0"/>
              </a:rPr>
              <a:t>e.g</a:t>
            </a:r>
            <a:r>
              <a:rPr lang="en-US" baseline="0" dirty="0">
                <a:solidFill>
                  <a:srgbClr val="000000"/>
                </a:solidFill>
                <a:latin typeface="Times New Roman" charset="0"/>
              </a:rPr>
              <a:t>:  branch  =</a:t>
            </a:r>
          </a:p>
        </p:txBody>
      </p:sp>
      <p:graphicFrame>
        <p:nvGraphicFramePr>
          <p:cNvPr id="1118216" name="Group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414988"/>
              </p:ext>
            </p:extLst>
          </p:nvPr>
        </p:nvGraphicFramePr>
        <p:xfrm>
          <a:off x="1905000" y="2538413"/>
          <a:ext cx="3352800" cy="15240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bcity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assets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1.7M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Mianus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.4M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Waltham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ABCE57D-B725-2C45-82FD-3127BB1E4A89}"/>
              </a:ext>
            </a:extLst>
          </p:cNvPr>
          <p:cNvSpPr txBox="1"/>
          <p:nvPr/>
        </p:nvSpPr>
        <p:spPr>
          <a:xfrm>
            <a:off x="535514" y="4166356"/>
            <a:ext cx="6320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FF0000"/>
                </a:solidFill>
              </a:rPr>
              <a:t>assets &lt; 10M   </a:t>
            </a:r>
            <a:r>
              <a:rPr lang="en-US" baseline="0" dirty="0"/>
              <a:t>will evaluate to  </a:t>
            </a:r>
            <a:r>
              <a:rPr lang="en-US" baseline="0" dirty="0">
                <a:solidFill>
                  <a:srgbClr val="FF0000"/>
                </a:solidFill>
              </a:rPr>
              <a:t>UNKNOWN</a:t>
            </a:r>
            <a:r>
              <a:rPr lang="en-US" baseline="0" dirty="0"/>
              <a:t> for the last tuple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2CDC24-EA25-BB4D-8370-38ED710F13D8}"/>
              </a:ext>
            </a:extLst>
          </p:cNvPr>
          <p:cNvSpPr txBox="1"/>
          <p:nvPr/>
        </p:nvSpPr>
        <p:spPr>
          <a:xfrm>
            <a:off x="835609" y="5192826"/>
            <a:ext cx="49936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But what about: 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              (assets &lt; 10M) or (</a:t>
            </a:r>
            <a:r>
              <a:rPr lang="en-US" baseline="0" dirty="0" err="1">
                <a:solidFill>
                  <a:srgbClr val="FF0000"/>
                </a:solidFill>
              </a:rPr>
              <a:t>bcity</a:t>
            </a:r>
            <a:r>
              <a:rPr lang="en-US" baseline="0" dirty="0">
                <a:solidFill>
                  <a:srgbClr val="FF0000"/>
                </a:solidFill>
              </a:rPr>
              <a:t> = ‘Boston’) ?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              (assets &lt; 10M) and (</a:t>
            </a:r>
            <a:r>
              <a:rPr lang="en-US" baseline="0" dirty="0" err="1">
                <a:solidFill>
                  <a:srgbClr val="FF0000"/>
                </a:solidFill>
              </a:rPr>
              <a:t>bcity</a:t>
            </a:r>
            <a:r>
              <a:rPr lang="en-US" baseline="0" dirty="0">
                <a:solidFill>
                  <a:srgbClr val="FF0000"/>
                </a:solidFill>
              </a:rPr>
              <a:t> = ‘Boston’)?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43466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5" grpId="0"/>
      <p:bldP spid="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Schema Diagram for University Database</a:t>
            </a:r>
          </a:p>
        </p:txBody>
      </p:sp>
      <p:pic>
        <p:nvPicPr>
          <p:cNvPr id="29699" name="Picture 3" descr="allFigures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66800"/>
            <a:ext cx="9150914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46872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SQL: Unknown</a:t>
            </a:r>
          </a:p>
        </p:txBody>
      </p:sp>
      <p:sp>
        <p:nvSpPr>
          <p:cNvPr id="1122309" name="Text Box 5"/>
          <p:cNvSpPr txBox="1">
            <a:spLocks noChangeArrowheads="1"/>
          </p:cNvSpPr>
          <p:nvPr/>
        </p:nvSpPr>
        <p:spPr bwMode="auto">
          <a:xfrm>
            <a:off x="292992" y="2933722"/>
            <a:ext cx="69818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000" baseline="0" dirty="0">
                <a:solidFill>
                  <a:srgbClr val="000000"/>
                </a:solidFill>
                <a:latin typeface="Times New Roman" charset="0"/>
              </a:rPr>
              <a:t>Intuition:  substitute each of TRUE, FALSE for unknown. If different answer results, results is unknown</a:t>
            </a:r>
            <a:endParaRPr kumimoji="1" lang="en-US" sz="2000" baseline="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122311" name="Text Box 7"/>
          <p:cNvSpPr txBox="1">
            <a:spLocks noChangeArrowheads="1"/>
          </p:cNvSpPr>
          <p:nvPr/>
        </p:nvSpPr>
        <p:spPr bwMode="auto">
          <a:xfrm>
            <a:off x="292992" y="1325686"/>
            <a:ext cx="3906839" cy="186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FALSE OR UNKNOWN = UNKNOWN</a:t>
            </a: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TRUE AND UNKNOWN = UNKNOWN</a:t>
            </a: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FALSE AND UNKNOWN = FALSE</a:t>
            </a: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TRUE OR UNKNOWN = TRUE</a:t>
            </a:r>
            <a:endParaRPr kumimoji="1" lang="en-US" i="1" baseline="0" dirty="0">
              <a:solidFill>
                <a:srgbClr val="FF0000"/>
              </a:solidFill>
              <a:latin typeface="Times New Roman" charset="0"/>
            </a:endParaRP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endParaRPr kumimoji="1" lang="en-US" i="1" baseline="0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1122312" name="Text Box 8"/>
          <p:cNvSpPr txBox="1">
            <a:spLocks noChangeArrowheads="1"/>
          </p:cNvSpPr>
          <p:nvPr/>
        </p:nvSpPr>
        <p:spPr bwMode="auto">
          <a:xfrm>
            <a:off x="5009330" y="1325686"/>
            <a:ext cx="4162425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UNKNOWN OR UNKNOWN = UNKNOWN</a:t>
            </a: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UNKNOWN AND UNKNOWN = UNKNOWN</a:t>
            </a: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NOT (UNKNOWN) = UNKNOWN</a:t>
            </a:r>
            <a:endParaRPr kumimoji="1" lang="en-US" i="1" baseline="0" dirty="0">
              <a:solidFill>
                <a:srgbClr val="FF0000"/>
              </a:solidFill>
              <a:latin typeface="Times New Roman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C42F7E2-6C66-894D-811C-4FBCFC696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333516"/>
              </p:ext>
            </p:extLst>
          </p:nvPr>
        </p:nvGraphicFramePr>
        <p:xfrm>
          <a:off x="381000" y="3922548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112553977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154283579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30927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283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x = NULL, y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(x &lt; 10) and (y =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UNKNOWN and FALSE = FALSE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74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x = NULL, y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(x is NULL) and (y =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TRUE and FALSE =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69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x = NULL, y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(x &lt; 10) and (y = 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UNKNOWN and TRUE = UNKNOWN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994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x = NULL, y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(x &lt; 10) is 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x = NULL, y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 (x &lt; 10) is UNKNOWN) and (y = 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TRUE AND TRUE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056864"/>
                  </a:ext>
                </a:extLst>
              </a:tr>
            </a:tbl>
          </a:graphicData>
        </a:graphic>
      </p:graphicFrame>
      <p:sp>
        <p:nvSpPr>
          <p:cNvPr id="15" name="Text Box 9">
            <a:extLst>
              <a:ext uri="{FF2B5EF4-FFF2-40B4-BE49-F238E27FC236}">
                <a16:creationId xmlns:a16="http://schemas.microsoft.com/office/drawing/2014/main" id="{0B0CD443-B783-CE45-9357-7B5099C70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6172200"/>
            <a:ext cx="67516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="1" u="sng" baseline="0" dirty="0">
                <a:solidFill>
                  <a:srgbClr val="FF0000"/>
                </a:solidFill>
                <a:latin typeface="Courier New" charset="0"/>
              </a:rPr>
              <a:t>UNKNOWN tuples are not included in final result</a:t>
            </a:r>
            <a:endParaRPr kumimoji="1" lang="en-US" b="1" i="1" u="sng" baseline="0" dirty="0">
              <a:solidFill>
                <a:srgbClr val="FF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72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2312" grpId="0"/>
      <p:bldP spid="1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Aggregates and NULLs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863600"/>
            <a:ext cx="4152900" cy="2921000"/>
          </a:xfrm>
        </p:spPr>
        <p:txBody>
          <a:bodyPr/>
          <a:lstStyle/>
          <a:p>
            <a:pPr marL="0" indent="0"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Given</a:t>
            </a:r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330325" y="1384300"/>
            <a:ext cx="992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>
                <a:solidFill>
                  <a:srgbClr val="000000"/>
                </a:solidFill>
                <a:latin typeface="Times New Roman" charset="0"/>
              </a:rPr>
              <a:t>branch =</a:t>
            </a:r>
          </a:p>
        </p:txBody>
      </p:sp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406400" y="3103563"/>
            <a:ext cx="52578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800" baseline="0">
                <a:solidFill>
                  <a:srgbClr val="000000"/>
                </a:solidFill>
              </a:rPr>
              <a:t>Aggregate Operations</a:t>
            </a:r>
          </a:p>
        </p:txBody>
      </p:sp>
      <p:sp>
        <p:nvSpPr>
          <p:cNvPr id="77830" name="Text Box 6"/>
          <p:cNvSpPr txBox="1">
            <a:spLocks noChangeArrowheads="1"/>
          </p:cNvSpPr>
          <p:nvPr/>
        </p:nvSpPr>
        <p:spPr bwMode="auto">
          <a:xfrm>
            <a:off x="1062038" y="3756025"/>
            <a:ext cx="3201987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SELECT SUM (assets)	=</a:t>
            </a:r>
            <a:r>
              <a:rPr lang="en-US" baseline="0" dirty="0">
                <a:solidFill>
                  <a:srgbClr val="000000"/>
                </a:solidFill>
                <a:latin typeface="Courier New" charset="0"/>
                <a:sym typeface="Wingdings" charset="2"/>
              </a:rPr>
              <a:t> </a:t>
            </a:r>
            <a:endParaRPr lang="en-US" baseline="0" dirty="0">
              <a:solidFill>
                <a:srgbClr val="000000"/>
              </a:solidFill>
              <a:latin typeface="Courier New" charset="0"/>
            </a:endParaRP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FROM branch</a:t>
            </a:r>
          </a:p>
        </p:txBody>
      </p:sp>
      <p:sp>
        <p:nvSpPr>
          <p:cNvPr id="77831" name="Text Box 7"/>
          <p:cNvSpPr txBox="1">
            <a:spLocks noChangeArrowheads="1"/>
          </p:cNvSpPr>
          <p:nvPr/>
        </p:nvSpPr>
        <p:spPr bwMode="auto">
          <a:xfrm>
            <a:off x="-29574" y="4973952"/>
            <a:ext cx="4529138" cy="1394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2"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NULL</a:t>
            </a:r>
            <a:r>
              <a:rPr lang="en-US" i="1" baseline="0" dirty="0">
                <a:solidFill>
                  <a:srgbClr val="000000"/>
                </a:solidFill>
                <a:latin typeface="Times New Roman" charset="0"/>
              </a:rPr>
              <a:t> is ignored for SUM</a:t>
            </a:r>
          </a:p>
          <a:p>
            <a:pPr lvl="2"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i="1" baseline="0" dirty="0">
                <a:solidFill>
                  <a:srgbClr val="000000"/>
                </a:solidFill>
                <a:latin typeface="Times New Roman" charset="0"/>
              </a:rPr>
              <a:t>Same for </a:t>
            </a: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AVG</a:t>
            </a:r>
            <a:r>
              <a:rPr lang="en-US" i="1" baseline="0" dirty="0">
                <a:solidFill>
                  <a:srgbClr val="000000"/>
                </a:solidFill>
                <a:latin typeface="Times New Roman" charset="0"/>
              </a:rPr>
              <a:t> (3.7M), </a:t>
            </a: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MIN</a:t>
            </a:r>
            <a:r>
              <a:rPr lang="en-US" i="1" baseline="0" dirty="0">
                <a:solidFill>
                  <a:srgbClr val="000000"/>
                </a:solidFill>
                <a:latin typeface="Times New Roman" charset="0"/>
              </a:rPr>
              <a:t> (0.4M), </a:t>
            </a: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MAX</a:t>
            </a:r>
            <a:r>
              <a:rPr lang="en-US" i="1" baseline="0" dirty="0">
                <a:solidFill>
                  <a:srgbClr val="000000"/>
                </a:solidFill>
                <a:latin typeface="Times New Roman" charset="0"/>
              </a:rPr>
              <a:t> (9M)</a:t>
            </a:r>
          </a:p>
          <a:p>
            <a:pPr lvl="2"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Times New Roman" charset="0"/>
              </a:rPr>
              <a:t>Also for COUNT(assets) -- returns 3</a:t>
            </a:r>
          </a:p>
          <a:p>
            <a:pPr lvl="2"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endParaRPr lang="en-US" i="1" baseline="0" dirty="0">
              <a:solidFill>
                <a:srgbClr val="FF0000"/>
              </a:solidFill>
              <a:latin typeface="Times New Roman" charset="0"/>
            </a:endParaRPr>
          </a:p>
        </p:txBody>
      </p:sp>
      <p:graphicFrame>
        <p:nvGraphicFramePr>
          <p:cNvPr id="1124360" name="Group 8"/>
          <p:cNvGraphicFramePr>
            <a:graphicFrameLocks noGrp="1"/>
          </p:cNvGraphicFramePr>
          <p:nvPr>
            <p:ph sz="quarter" idx="3"/>
          </p:nvPr>
        </p:nvGraphicFramePr>
        <p:xfrm>
          <a:off x="4511675" y="3654425"/>
          <a:ext cx="1355725" cy="910590"/>
        </p:xfrm>
        <a:graphic>
          <a:graphicData uri="http://schemas.openxmlformats.org/drawingml/2006/table">
            <a:tbl>
              <a:tblPr/>
              <a:tblGrid>
                <a:gridCol w="135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11.1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24368" name="Group 16"/>
          <p:cNvGraphicFramePr>
            <a:graphicFrameLocks noGrp="1"/>
          </p:cNvGraphicFramePr>
          <p:nvPr/>
        </p:nvGraphicFramePr>
        <p:xfrm>
          <a:off x="7162800" y="5769610"/>
          <a:ext cx="1352550" cy="910590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COUNT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24376" name="Group 24"/>
          <p:cNvGraphicFramePr>
            <a:graphicFrameLocks noGrp="1"/>
          </p:cNvGraphicFramePr>
          <p:nvPr/>
        </p:nvGraphicFramePr>
        <p:xfrm>
          <a:off x="2971800" y="1320800"/>
          <a:ext cx="3352800" cy="15240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bcity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assets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1.7M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Mianus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.4M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Waltham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5619388" y="5301734"/>
            <a:ext cx="3448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i="1" baseline="0" dirty="0">
                <a:solidFill>
                  <a:srgbClr val="FF0000"/>
                </a:solidFill>
                <a:latin typeface="Times New Roman" charset="0"/>
              </a:rPr>
              <a:t>But </a:t>
            </a: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COUNT (*)</a:t>
            </a:r>
            <a:r>
              <a:rPr lang="en-US" i="1" baseline="0" dirty="0">
                <a:solidFill>
                  <a:srgbClr val="FF0000"/>
                </a:solidFill>
                <a:latin typeface="Times New Roman" charset="0"/>
              </a:rPr>
              <a:t> returns</a:t>
            </a:r>
            <a:endParaRPr lang="en-US" i="1" baseline="0" dirty="0">
              <a:solidFill>
                <a:srgbClr val="FF0000"/>
              </a:solidFill>
              <a:latin typeface="Times New Roman" charset="0"/>
              <a:sym typeface="Wingdings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8211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31" grpId="0"/>
      <p:bldP spid="11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Aggregates and NULLs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Font typeface="Wingdings 3" charset="2"/>
              <a:buNone/>
            </a:pPr>
            <a:r>
              <a:rPr lang="en-US" sz="2400">
                <a:solidFill>
                  <a:srgbClr val="000000"/>
                </a:solidFill>
                <a:latin typeface="Calibri" charset="0"/>
              </a:rPr>
              <a:t>Given</a:t>
            </a:r>
          </a:p>
        </p:txBody>
      </p:sp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1520825" y="1752600"/>
            <a:ext cx="10683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>
                <a:solidFill>
                  <a:srgbClr val="000000"/>
                </a:solidFill>
                <a:latin typeface="Times New Roman" charset="0"/>
              </a:rPr>
              <a:t>branch =</a:t>
            </a:r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1114425" y="3016250"/>
            <a:ext cx="3201988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>
                <a:solidFill>
                  <a:srgbClr val="000000"/>
                </a:solidFill>
                <a:latin typeface="Courier New" charset="0"/>
              </a:rPr>
              <a:t>SELECT SUM (assets)	=</a:t>
            </a:r>
            <a:r>
              <a:rPr lang="en-US" baseline="0">
                <a:solidFill>
                  <a:srgbClr val="000000"/>
                </a:solidFill>
                <a:latin typeface="Courier New" charset="0"/>
                <a:sym typeface="Wingdings" charset="2"/>
              </a:rPr>
              <a:t> </a:t>
            </a:r>
            <a:endParaRPr lang="en-US" baseline="0">
              <a:solidFill>
                <a:srgbClr val="000000"/>
              </a:solidFill>
              <a:latin typeface="Courier New" charset="0"/>
            </a:endParaRP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>
                <a:solidFill>
                  <a:srgbClr val="000000"/>
                </a:solidFill>
                <a:latin typeface="Courier New" charset="0"/>
              </a:rPr>
              <a:t>FROM branch</a:t>
            </a:r>
            <a:endParaRPr kumimoji="1" lang="en-US" i="1" baseline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9878" name="Text Box 6"/>
          <p:cNvSpPr txBox="1">
            <a:spLocks noChangeArrowheads="1"/>
          </p:cNvSpPr>
          <p:nvPr/>
        </p:nvSpPr>
        <p:spPr bwMode="auto">
          <a:xfrm>
            <a:off x="493713" y="4810125"/>
            <a:ext cx="462597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73075" lvl="4" indent="-6350" algn="l">
              <a:spcBef>
                <a:spcPct val="35000"/>
              </a:spcBef>
              <a:buClr>
                <a:schemeClr val="tx2"/>
              </a:buClr>
              <a:buFontTx/>
              <a:buChar char="•"/>
              <a:tabLst>
                <a:tab pos="914400" algn="l"/>
              </a:tabLst>
            </a:pPr>
            <a:r>
              <a:rPr lang="en-US" i="1" baseline="0">
                <a:solidFill>
                  <a:srgbClr val="000000"/>
                </a:solidFill>
                <a:latin typeface="Times New Roman" charset="0"/>
              </a:rPr>
              <a:t>   Same as </a:t>
            </a:r>
            <a:r>
              <a:rPr lang="en-US" baseline="0">
                <a:solidFill>
                  <a:srgbClr val="000000"/>
                </a:solidFill>
                <a:latin typeface="Courier New" charset="0"/>
              </a:rPr>
              <a:t>AVG, MIN, MAX</a:t>
            </a:r>
          </a:p>
          <a:p>
            <a:pPr marL="473075" lvl="4" indent="-6350" algn="l">
              <a:spcBef>
                <a:spcPct val="35000"/>
              </a:spcBef>
              <a:buClr>
                <a:schemeClr val="tx2"/>
              </a:buClr>
              <a:buFontTx/>
              <a:buChar char="•"/>
              <a:tabLst>
                <a:tab pos="914400" algn="l"/>
              </a:tabLst>
            </a:pPr>
            <a:r>
              <a:rPr lang="en-US" i="1" baseline="0">
                <a:solidFill>
                  <a:srgbClr val="000000"/>
                </a:solidFill>
                <a:latin typeface="Times New Roman" charset="0"/>
              </a:rPr>
              <a:t>   But </a:t>
            </a:r>
            <a:r>
              <a:rPr lang="en-US" baseline="0">
                <a:solidFill>
                  <a:srgbClr val="000000"/>
                </a:solidFill>
                <a:latin typeface="Courier New" charset="0"/>
              </a:rPr>
              <a:t>COUNT (assets)</a:t>
            </a:r>
            <a:r>
              <a:rPr lang="en-US" i="1" baseline="0">
                <a:solidFill>
                  <a:srgbClr val="000000"/>
                </a:solidFill>
                <a:latin typeface="Times New Roman" charset="0"/>
              </a:rPr>
              <a:t> returns</a:t>
            </a:r>
            <a:endParaRPr lang="en-US" i="1" baseline="0">
              <a:solidFill>
                <a:srgbClr val="000000"/>
              </a:solidFill>
              <a:latin typeface="Times New Roman" charset="0"/>
              <a:sym typeface="Wingdings" charset="2"/>
            </a:endParaRPr>
          </a:p>
        </p:txBody>
      </p:sp>
      <p:graphicFrame>
        <p:nvGraphicFramePr>
          <p:cNvPr id="1126407" name="Group 7"/>
          <p:cNvGraphicFramePr>
            <a:graphicFrameLocks noGrp="1"/>
          </p:cNvGraphicFramePr>
          <p:nvPr/>
        </p:nvGraphicFramePr>
        <p:xfrm>
          <a:off x="4568825" y="3038475"/>
          <a:ext cx="917575" cy="910590"/>
        </p:xfrm>
        <a:graphic>
          <a:graphicData uri="http://schemas.openxmlformats.org/drawingml/2006/table">
            <a:tbl>
              <a:tblPr/>
              <a:tblGrid>
                <a:gridCol w="91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26415" name="Group 15"/>
          <p:cNvGraphicFramePr>
            <a:graphicFrameLocks noGrp="1"/>
          </p:cNvGraphicFramePr>
          <p:nvPr>
            <p:ph sz="quarter" idx="3"/>
          </p:nvPr>
        </p:nvGraphicFramePr>
        <p:xfrm>
          <a:off x="5064125" y="4638675"/>
          <a:ext cx="1103313" cy="885825"/>
        </p:xfrm>
        <a:graphic>
          <a:graphicData uri="http://schemas.openxmlformats.org/drawingml/2006/table">
            <a:tbl>
              <a:tblPr/>
              <a:tblGrid>
                <a:gridCol w="1103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COUNT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26423" name="Group 23"/>
          <p:cNvGraphicFramePr>
            <a:graphicFrameLocks noGrp="1"/>
          </p:cNvGraphicFramePr>
          <p:nvPr/>
        </p:nvGraphicFramePr>
        <p:xfrm>
          <a:off x="2819400" y="1752600"/>
          <a:ext cx="3352800" cy="3048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bcity</a:t>
                      </a:r>
                      <a:endParaRPr kumimoji="0" lang="en-US" sz="14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assets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7516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381250" y="3091434"/>
            <a:ext cx="44577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Keys</a:t>
            </a:r>
          </a:p>
        </p:txBody>
      </p:sp>
    </p:spTree>
    <p:extLst>
      <p:ext uri="{BB962C8B-B14F-4D97-AF65-F5344CB8AC3E}">
        <p14:creationId xmlns:p14="http://schemas.microsoft.com/office/powerpoint/2010/main" val="320922497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2.3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Keys as a mechanism to uniquely identify tuples in a relation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Super key vs Candidate key vs Primary key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Foreign keys and Referential Integrity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to identify keys of a relation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Relational Model: Keys</a:t>
            </a:r>
          </a:p>
        </p:txBody>
      </p:sp>
    </p:spTree>
    <p:extLst>
      <p:ext uri="{BB962C8B-B14F-4D97-AF65-F5344CB8AC3E}">
        <p14:creationId xmlns:p14="http://schemas.microsoft.com/office/powerpoint/2010/main" val="37687550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915400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Let K </a:t>
            </a:r>
            <a:r>
              <a:rPr lang="en-US" dirty="0">
                <a:sym typeface="Symbol" charset="2"/>
              </a:rPr>
              <a:t> R</a:t>
            </a:r>
          </a:p>
          <a:p>
            <a:pPr>
              <a:spcAft>
                <a:spcPts val="600"/>
              </a:spcAft>
            </a:pPr>
            <a:r>
              <a:rPr lang="en-US" dirty="0">
                <a:sym typeface="Symbol" charset="2"/>
              </a:rPr>
              <a:t>K is a </a:t>
            </a:r>
            <a:r>
              <a:rPr lang="en-US" b="1" dirty="0" err="1">
                <a:solidFill>
                  <a:srgbClr val="FF0000"/>
                </a:solidFill>
                <a:sym typeface="Symbol" charset="2"/>
              </a:rPr>
              <a:t>superkey</a:t>
            </a:r>
            <a:r>
              <a:rPr lang="en-US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dirty="0">
                <a:sym typeface="Symbol" charset="2"/>
              </a:rPr>
              <a:t>of R if values for K are sufficient to identify a unique tuple of any possible relation r(R) </a:t>
            </a:r>
          </a:p>
          <a:p>
            <a:pPr lvl="1">
              <a:spcAft>
                <a:spcPts val="600"/>
              </a:spcAft>
            </a:pPr>
            <a:r>
              <a:rPr lang="en-US" i="1" dirty="0">
                <a:sym typeface="Symbol" charset="2"/>
              </a:rPr>
              <a:t>Example:  {ID} and {</a:t>
            </a:r>
            <a:r>
              <a:rPr lang="en-US" i="1" dirty="0" err="1">
                <a:sym typeface="Symbol" charset="2"/>
              </a:rPr>
              <a:t>ID,name</a:t>
            </a:r>
            <a:r>
              <a:rPr lang="en-US" i="1" dirty="0">
                <a:sym typeface="Symbol" charset="2"/>
              </a:rPr>
              <a:t>} are both </a:t>
            </a:r>
            <a:r>
              <a:rPr lang="en-US" i="1" dirty="0" err="1">
                <a:sym typeface="Symbol" charset="2"/>
              </a:rPr>
              <a:t>superkeys</a:t>
            </a:r>
            <a:r>
              <a:rPr lang="en-US" i="1" dirty="0">
                <a:sym typeface="Symbol" charset="2"/>
              </a:rPr>
              <a:t> of instructor.</a:t>
            </a:r>
          </a:p>
          <a:p>
            <a:pPr>
              <a:spcAft>
                <a:spcPts val="600"/>
              </a:spcAft>
            </a:pPr>
            <a:r>
              <a:rPr lang="en-US" dirty="0" err="1">
                <a:sym typeface="Symbol" charset="2"/>
              </a:rPr>
              <a:t>Superkey</a:t>
            </a:r>
            <a:r>
              <a:rPr lang="en-US" dirty="0">
                <a:sym typeface="Symbol" charset="2"/>
              </a:rPr>
              <a:t> K is </a:t>
            </a:r>
            <a:r>
              <a:rPr lang="en-US" b="1" dirty="0">
                <a:solidFill>
                  <a:srgbClr val="FF0000"/>
                </a:solidFill>
                <a:sym typeface="Symbol" charset="2"/>
              </a:rPr>
              <a:t>a candidate key </a:t>
            </a:r>
            <a:r>
              <a:rPr lang="en-US" dirty="0">
                <a:sym typeface="Symbol" charset="2"/>
              </a:rPr>
              <a:t>if K is </a:t>
            </a:r>
            <a:r>
              <a:rPr lang="en-US" dirty="0">
                <a:solidFill>
                  <a:srgbClr val="FF0000"/>
                </a:solidFill>
                <a:sym typeface="Symbol" charset="2"/>
              </a:rPr>
              <a:t>minimal</a:t>
            </a:r>
            <a:r>
              <a:rPr lang="en-US" dirty="0">
                <a:solidFill>
                  <a:srgbClr val="DA1F28"/>
                </a:solidFill>
                <a:sym typeface="Symbol" charset="2"/>
              </a:rPr>
              <a:t> </a:t>
            </a:r>
            <a:r>
              <a:rPr lang="en-US" dirty="0">
                <a:sym typeface="Symbol" charset="2"/>
              </a:rPr>
              <a:t>(i.e., no subset of it is a </a:t>
            </a:r>
            <a:r>
              <a:rPr lang="en-US" dirty="0" err="1">
                <a:sym typeface="Symbol" charset="2"/>
              </a:rPr>
              <a:t>superkey</a:t>
            </a:r>
            <a:r>
              <a:rPr lang="en-US" dirty="0">
                <a:sym typeface="Symbol" charset="2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i="1" dirty="0">
                <a:sym typeface="Symbol" charset="2"/>
              </a:rPr>
              <a:t>Example:  {ID} is a candidate key for Instructor</a:t>
            </a:r>
          </a:p>
          <a:p>
            <a:pPr>
              <a:spcAft>
                <a:spcPts val="600"/>
              </a:spcAft>
            </a:pPr>
            <a:r>
              <a:rPr lang="en-US" dirty="0">
                <a:sym typeface="Symbol" charset="2"/>
              </a:rPr>
              <a:t>One of the candidate keys is selected to be the </a:t>
            </a:r>
            <a:r>
              <a:rPr lang="en-US" b="1" dirty="0">
                <a:solidFill>
                  <a:srgbClr val="FF0000"/>
                </a:solidFill>
                <a:sym typeface="Symbol" charset="2"/>
              </a:rPr>
              <a:t>primary key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ym typeface="Symbol" charset="2"/>
              </a:rPr>
              <a:t>Typically one that is small and immutable (doesn’t change often)</a:t>
            </a:r>
          </a:p>
          <a:p>
            <a:pPr>
              <a:spcAft>
                <a:spcPts val="600"/>
              </a:spcAft>
            </a:pPr>
            <a:r>
              <a:rPr lang="en-US" dirty="0">
                <a:sym typeface="Symbol" charset="2"/>
              </a:rPr>
              <a:t>Primary key typically highlighted (e.g., underlined) </a:t>
            </a:r>
          </a:p>
        </p:txBody>
      </p:sp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Keys</a:t>
            </a:r>
          </a:p>
        </p:txBody>
      </p:sp>
    </p:spTree>
    <p:extLst>
      <p:ext uri="{BB962C8B-B14F-4D97-AF65-F5344CB8AC3E}">
        <p14:creationId xmlns:p14="http://schemas.microsoft.com/office/powerpoint/2010/main" val="25045714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Tables in a University Database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20125" cy="1723549"/>
          </a:xfrm>
          <a:noFill/>
        </p:spPr>
        <p:txBody>
          <a:bodyPr>
            <a:spAutoFit/>
          </a:bodyPr>
          <a:lstStyle/>
          <a:p>
            <a:pPr marL="109537" indent="0">
              <a:buNone/>
            </a:pPr>
            <a:r>
              <a:rPr lang="en-US" sz="2400" dirty="0"/>
              <a:t>classroom(building, </a:t>
            </a:r>
            <a:r>
              <a:rPr lang="en-US" sz="2400" dirty="0" err="1"/>
              <a:t>room_number</a:t>
            </a:r>
            <a:r>
              <a:rPr lang="en-US" sz="2400" dirty="0"/>
              <a:t>, capacity)</a:t>
            </a:r>
          </a:p>
          <a:p>
            <a:pPr marL="109537" indent="0">
              <a:buNone/>
            </a:pPr>
            <a:r>
              <a:rPr lang="en-US" sz="2400" dirty="0"/>
              <a:t>department(</a:t>
            </a:r>
            <a:r>
              <a:rPr lang="en-US" sz="2400" dirty="0" err="1"/>
              <a:t>dept_name</a:t>
            </a:r>
            <a:r>
              <a:rPr lang="en-US" sz="2400" dirty="0"/>
              <a:t>, building, budget)</a:t>
            </a:r>
          </a:p>
          <a:p>
            <a:pPr marL="109537" indent="0">
              <a:buNone/>
            </a:pPr>
            <a:r>
              <a:rPr lang="en-US" sz="2400" dirty="0"/>
              <a:t>course(</a:t>
            </a:r>
            <a:r>
              <a:rPr lang="en-US" sz="2400" dirty="0" err="1"/>
              <a:t>course_id</a:t>
            </a:r>
            <a:r>
              <a:rPr lang="en-US" sz="2400" dirty="0"/>
              <a:t>, title, </a:t>
            </a:r>
            <a:r>
              <a:rPr lang="en-US" sz="2400" dirty="0" err="1"/>
              <a:t>dept_name</a:t>
            </a:r>
            <a:r>
              <a:rPr lang="en-US" sz="2400" dirty="0"/>
              <a:t>, credits)</a:t>
            </a:r>
          </a:p>
          <a:p>
            <a:pPr marL="109537" indent="0">
              <a:buNone/>
            </a:pPr>
            <a:r>
              <a:rPr lang="en-US" sz="2400" dirty="0"/>
              <a:t>instructor(ID, name, </a:t>
            </a:r>
            <a:r>
              <a:rPr lang="en-US" sz="2400" dirty="0" err="1"/>
              <a:t>dept_name</a:t>
            </a:r>
            <a:r>
              <a:rPr lang="en-US" sz="2400" dirty="0"/>
              <a:t>, salary)</a:t>
            </a:r>
          </a:p>
        </p:txBody>
      </p:sp>
    </p:spTree>
    <p:extLst>
      <p:ext uri="{BB962C8B-B14F-4D97-AF65-F5344CB8AC3E}">
        <p14:creationId xmlns:p14="http://schemas.microsoft.com/office/powerpoint/2010/main" val="38545001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Tables in a University Database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15321"/>
            <a:ext cx="8620125" cy="6042679"/>
          </a:xfrm>
          <a:noFill/>
        </p:spPr>
        <p:txBody>
          <a:bodyPr>
            <a:spAutoFit/>
          </a:bodyPr>
          <a:lstStyle/>
          <a:p>
            <a:pPr marL="109537" indent="0">
              <a:buNone/>
            </a:pPr>
            <a:r>
              <a:rPr lang="en-US" sz="2400" dirty="0"/>
              <a:t>takes(ID, 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, semester, year, grade)</a:t>
            </a:r>
          </a:p>
          <a:p>
            <a:pPr marL="109537" indent="0">
              <a:buNone/>
            </a:pPr>
            <a:endParaRPr lang="en-US" sz="2400" dirty="0"/>
          </a:p>
          <a:p>
            <a:pPr marL="109537" indent="0">
              <a:buNone/>
            </a:pPr>
            <a:r>
              <a:rPr lang="en-US" sz="2400" dirty="0"/>
              <a:t>What about ID, </a:t>
            </a:r>
            <a:r>
              <a:rPr lang="en-US" sz="2400" dirty="0" err="1"/>
              <a:t>course_id</a:t>
            </a:r>
            <a:r>
              <a:rPr lang="en-US" sz="2400" dirty="0"/>
              <a:t>?</a:t>
            </a:r>
          </a:p>
          <a:p>
            <a:pPr marL="109537" indent="0">
              <a:buNone/>
            </a:pPr>
            <a:r>
              <a:rPr lang="en-US" sz="2400" dirty="0"/>
              <a:t>	No. May repeat:</a:t>
            </a:r>
          </a:p>
          <a:p>
            <a:pPr marL="109537" indent="0">
              <a:buNone/>
            </a:pPr>
            <a:r>
              <a:rPr lang="en-US" sz="2400" dirty="0"/>
              <a:t>		</a:t>
            </a:r>
            <a:r>
              <a:rPr lang="en-US" sz="2000" dirty="0"/>
              <a:t>(“1011049”, “CMSC424”, “101”, “Spring”, 2014, D)</a:t>
            </a:r>
          </a:p>
          <a:p>
            <a:pPr marL="109537" indent="0">
              <a:buNone/>
            </a:pPr>
            <a:r>
              <a:rPr lang="en-US" sz="2000" dirty="0"/>
              <a:t>		(“1011049”, “CMSC424”, “102”, “Fall”, 2015, null)</a:t>
            </a:r>
          </a:p>
          <a:p>
            <a:pPr marL="109537" indent="0">
              <a:buNone/>
            </a:pPr>
            <a:r>
              <a:rPr lang="en-US" sz="2400" dirty="0"/>
              <a:t>What about ID, 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?</a:t>
            </a:r>
          </a:p>
          <a:p>
            <a:pPr marL="109537" indent="0">
              <a:buNone/>
            </a:pPr>
            <a:r>
              <a:rPr lang="en-US" sz="2400" dirty="0"/>
              <a:t>	May repeat:</a:t>
            </a:r>
          </a:p>
          <a:p>
            <a:pPr marL="109537" indent="0">
              <a:buNone/>
            </a:pPr>
            <a:r>
              <a:rPr lang="en-US" sz="2400" dirty="0"/>
              <a:t>		</a:t>
            </a:r>
            <a:r>
              <a:rPr lang="en-US" sz="2000" dirty="0"/>
              <a:t>(“1011049”, “CMSC424”, “101”, “Spring”, 2014, D)</a:t>
            </a:r>
          </a:p>
          <a:p>
            <a:pPr marL="109537" indent="0">
              <a:buNone/>
            </a:pPr>
            <a:r>
              <a:rPr lang="en-US" sz="2000" dirty="0"/>
              <a:t>		(“1011049”, “CMSC424”, “101”, “Fall”, 2015, null)</a:t>
            </a:r>
          </a:p>
          <a:p>
            <a:pPr marL="109537" indent="0">
              <a:buNone/>
            </a:pPr>
            <a:r>
              <a:rPr lang="en-US" sz="2400" dirty="0"/>
              <a:t>What about ID, 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, semester?</a:t>
            </a:r>
          </a:p>
          <a:p>
            <a:pPr marL="109537" indent="0">
              <a:buNone/>
            </a:pPr>
            <a:r>
              <a:rPr lang="en-US" sz="2400" dirty="0"/>
              <a:t>	Still no:     </a:t>
            </a:r>
            <a:r>
              <a:rPr lang="en-US" sz="2000" dirty="0"/>
              <a:t>(“1011049”, “CMSC424”, “101”, “Spring”, 2014, D)</a:t>
            </a:r>
          </a:p>
          <a:p>
            <a:pPr marL="109537" indent="0">
              <a:buNone/>
            </a:pPr>
            <a:r>
              <a:rPr lang="en-US" sz="2000" dirty="0"/>
              <a:t>		      (“1011049”, “CMSC424”, “101”, “Spring”, 2015, null)</a:t>
            </a:r>
          </a:p>
          <a:p>
            <a:pPr marL="109537" indent="0">
              <a:buNone/>
            </a:pPr>
            <a:endParaRPr lang="en-US" sz="2000" dirty="0"/>
          </a:p>
          <a:p>
            <a:pPr marL="109537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254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Tables in a University Database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20125" cy="5088572"/>
          </a:xfrm>
          <a:noFill/>
        </p:spPr>
        <p:txBody>
          <a:bodyPr>
            <a:spAutoFit/>
          </a:bodyPr>
          <a:lstStyle/>
          <a:p>
            <a:pPr marL="109537" indent="0">
              <a:buNone/>
            </a:pPr>
            <a:r>
              <a:rPr lang="en-US" sz="2400" dirty="0"/>
              <a:t>classroom(</a:t>
            </a:r>
            <a:r>
              <a:rPr lang="en-US" sz="2400" dirty="0">
                <a:solidFill>
                  <a:srgbClr val="FF0000"/>
                </a:solidFill>
              </a:rPr>
              <a:t>building, </a:t>
            </a:r>
            <a:r>
              <a:rPr lang="en-US" sz="2400" dirty="0" err="1">
                <a:solidFill>
                  <a:srgbClr val="FF0000"/>
                </a:solidFill>
              </a:rPr>
              <a:t>room_number</a:t>
            </a:r>
            <a:r>
              <a:rPr lang="en-US" sz="2400" dirty="0"/>
              <a:t>, capacity)</a:t>
            </a:r>
          </a:p>
          <a:p>
            <a:pPr marL="109537" indent="0">
              <a:buNone/>
            </a:pPr>
            <a:r>
              <a:rPr lang="en-US" sz="2400" dirty="0"/>
              <a:t>department(</a:t>
            </a:r>
            <a:r>
              <a:rPr lang="en-US" sz="2400" dirty="0" err="1">
                <a:solidFill>
                  <a:srgbClr val="FF0000"/>
                </a:solidFill>
              </a:rPr>
              <a:t>dept_name</a:t>
            </a:r>
            <a:r>
              <a:rPr lang="en-US" sz="2400" dirty="0"/>
              <a:t>, building, budget)</a:t>
            </a:r>
          </a:p>
          <a:p>
            <a:pPr marL="109537" indent="0">
              <a:buNone/>
            </a:pPr>
            <a:r>
              <a:rPr lang="en-US" sz="2400" dirty="0"/>
              <a:t>course(</a:t>
            </a:r>
            <a:r>
              <a:rPr lang="en-US" sz="2400" dirty="0" err="1">
                <a:solidFill>
                  <a:srgbClr val="FF0000"/>
                </a:solidFill>
              </a:rPr>
              <a:t>course_id</a:t>
            </a:r>
            <a:r>
              <a:rPr lang="en-US" sz="2400" dirty="0"/>
              <a:t>, title, </a:t>
            </a:r>
            <a:r>
              <a:rPr lang="en-US" sz="2400" dirty="0" err="1"/>
              <a:t>dept_name</a:t>
            </a:r>
            <a:r>
              <a:rPr lang="en-US" sz="2400" dirty="0"/>
              <a:t>, credits)</a:t>
            </a:r>
          </a:p>
          <a:p>
            <a:pPr marL="109537" indent="0">
              <a:buNone/>
            </a:pPr>
            <a:r>
              <a:rPr lang="en-US" sz="2400" dirty="0"/>
              <a:t>instructor(</a:t>
            </a:r>
            <a:r>
              <a:rPr lang="en-US" sz="2400" dirty="0">
                <a:solidFill>
                  <a:srgbClr val="FF0000"/>
                </a:solidFill>
              </a:rPr>
              <a:t>ID</a:t>
            </a:r>
            <a:r>
              <a:rPr lang="en-US" sz="2400" dirty="0"/>
              <a:t>, name, </a:t>
            </a:r>
            <a:r>
              <a:rPr lang="en-US" sz="2400" dirty="0" err="1"/>
              <a:t>dept_name</a:t>
            </a:r>
            <a:r>
              <a:rPr lang="en-US" sz="2400" dirty="0"/>
              <a:t>, salary)</a:t>
            </a:r>
          </a:p>
          <a:p>
            <a:pPr marL="109537" indent="0">
              <a:buNone/>
            </a:pPr>
            <a:r>
              <a:rPr lang="en-US" sz="2400" dirty="0"/>
              <a:t>section(</a:t>
            </a:r>
            <a:r>
              <a:rPr lang="en-US" sz="2400" dirty="0" err="1">
                <a:solidFill>
                  <a:srgbClr val="FF0000"/>
                </a:solidFill>
              </a:rPr>
              <a:t>course_id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sec_id</a:t>
            </a:r>
            <a:r>
              <a:rPr lang="en-US" sz="2400" dirty="0">
                <a:solidFill>
                  <a:srgbClr val="FF0000"/>
                </a:solidFill>
              </a:rPr>
              <a:t>, semester, year</a:t>
            </a:r>
            <a:r>
              <a:rPr lang="en-US" sz="2400" dirty="0"/>
              <a:t>, building, </a:t>
            </a:r>
          </a:p>
          <a:p>
            <a:pPr marL="109537" indent="0">
              <a:buNone/>
            </a:pPr>
            <a:r>
              <a:rPr lang="en-US" sz="2400" dirty="0"/>
              <a:t>					</a:t>
            </a:r>
            <a:r>
              <a:rPr lang="en-US" sz="2400" dirty="0" err="1"/>
              <a:t>room_number</a:t>
            </a:r>
            <a:r>
              <a:rPr lang="en-US" sz="2400" dirty="0"/>
              <a:t>, </a:t>
            </a:r>
            <a:r>
              <a:rPr lang="en-US" sz="2400" dirty="0" err="1"/>
              <a:t>time_slot_id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/>
              <a:t>teaches(</a:t>
            </a:r>
            <a:r>
              <a:rPr lang="en-US" sz="2400" dirty="0">
                <a:solidFill>
                  <a:srgbClr val="FF0000"/>
                </a:solidFill>
              </a:rPr>
              <a:t>ID, </a:t>
            </a:r>
            <a:r>
              <a:rPr lang="en-US" sz="2400" dirty="0" err="1">
                <a:solidFill>
                  <a:srgbClr val="FF0000"/>
                </a:solidFill>
              </a:rPr>
              <a:t>course_id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sec_id</a:t>
            </a:r>
            <a:r>
              <a:rPr lang="en-US" sz="2400" dirty="0">
                <a:solidFill>
                  <a:srgbClr val="FF0000"/>
                </a:solidFill>
              </a:rPr>
              <a:t>, semester, year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/>
              <a:t>student(</a:t>
            </a:r>
            <a:r>
              <a:rPr lang="en-US" sz="2400" dirty="0">
                <a:solidFill>
                  <a:srgbClr val="FF0000"/>
                </a:solidFill>
              </a:rPr>
              <a:t>ID</a:t>
            </a:r>
            <a:r>
              <a:rPr lang="en-US" sz="2400" dirty="0"/>
              <a:t>, name, </a:t>
            </a:r>
            <a:r>
              <a:rPr lang="en-US" sz="2400" dirty="0" err="1"/>
              <a:t>dept_name</a:t>
            </a:r>
            <a:r>
              <a:rPr lang="en-US" sz="2400" dirty="0"/>
              <a:t>, </a:t>
            </a:r>
            <a:r>
              <a:rPr lang="en-US" sz="2400" dirty="0" err="1"/>
              <a:t>tot_cred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/>
              <a:t>takes(</a:t>
            </a:r>
            <a:r>
              <a:rPr lang="en-US" sz="2400" dirty="0">
                <a:solidFill>
                  <a:srgbClr val="FF0000"/>
                </a:solidFill>
              </a:rPr>
              <a:t>ID, </a:t>
            </a:r>
            <a:r>
              <a:rPr lang="en-US" sz="2400" dirty="0" err="1">
                <a:solidFill>
                  <a:srgbClr val="FF0000"/>
                </a:solidFill>
              </a:rPr>
              <a:t>course_id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sec_id</a:t>
            </a:r>
            <a:r>
              <a:rPr lang="en-US" sz="2400" dirty="0">
                <a:solidFill>
                  <a:srgbClr val="FF0000"/>
                </a:solidFill>
              </a:rPr>
              <a:t>, semester, year</a:t>
            </a:r>
            <a:r>
              <a:rPr lang="en-US" sz="2400" dirty="0"/>
              <a:t>, grade)</a:t>
            </a:r>
          </a:p>
          <a:p>
            <a:pPr marL="109537" indent="0">
              <a:buNone/>
            </a:pPr>
            <a:r>
              <a:rPr lang="en-US" sz="2400" dirty="0"/>
              <a:t>advisor(</a:t>
            </a:r>
            <a:r>
              <a:rPr lang="en-US" sz="2400" dirty="0" err="1">
                <a:solidFill>
                  <a:srgbClr val="FF0000"/>
                </a:solidFill>
              </a:rPr>
              <a:t>s_ID</a:t>
            </a:r>
            <a:r>
              <a:rPr lang="en-US" sz="2400" dirty="0"/>
              <a:t>, </a:t>
            </a:r>
            <a:r>
              <a:rPr lang="en-US" sz="2400" dirty="0" err="1"/>
              <a:t>i_ID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 err="1"/>
              <a:t>time_slot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FF0000"/>
                </a:solidFill>
              </a:rPr>
              <a:t>time_slot_id</a:t>
            </a:r>
            <a:r>
              <a:rPr lang="en-US" sz="2400" dirty="0">
                <a:solidFill>
                  <a:srgbClr val="FF0000"/>
                </a:solidFill>
              </a:rPr>
              <a:t>, day, </a:t>
            </a:r>
            <a:r>
              <a:rPr lang="en-US" sz="2400" dirty="0" err="1">
                <a:solidFill>
                  <a:srgbClr val="FF0000"/>
                </a:solidFill>
              </a:rPr>
              <a:t>start_time</a:t>
            </a:r>
            <a:r>
              <a:rPr lang="en-US" sz="2400" dirty="0"/>
              <a:t>, </a:t>
            </a:r>
            <a:r>
              <a:rPr lang="en-US" sz="2400" dirty="0" err="1"/>
              <a:t>end_time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 err="1"/>
              <a:t>prereq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FF0000"/>
                </a:solidFill>
              </a:rPr>
              <a:t>course_id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prereq_id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6702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915400" cy="5105400"/>
          </a:xfrm>
        </p:spPr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Foreign key: </a:t>
            </a:r>
            <a:r>
              <a:rPr lang="en-US"/>
              <a:t>Primary key of a relation that appears in another relation</a:t>
            </a:r>
          </a:p>
          <a:p>
            <a:pPr lvl="1"/>
            <a:r>
              <a:rPr lang="en-US"/>
              <a:t>{ID} from </a:t>
            </a:r>
            <a:r>
              <a:rPr lang="en-US" i="1"/>
              <a:t>student</a:t>
            </a:r>
            <a:r>
              <a:rPr lang="en-US"/>
              <a:t> appears in </a:t>
            </a:r>
            <a:r>
              <a:rPr lang="en-US" i="1"/>
              <a:t>takes, advisor</a:t>
            </a:r>
          </a:p>
          <a:p>
            <a:pPr lvl="1"/>
            <a:r>
              <a:rPr lang="en-US" i="1"/>
              <a:t>student </a:t>
            </a:r>
            <a:r>
              <a:rPr lang="en-US"/>
              <a:t>called</a:t>
            </a:r>
            <a:r>
              <a:rPr lang="en-US" i="1"/>
              <a:t> </a:t>
            </a:r>
            <a:r>
              <a:rPr lang="en-US" b="1" i="1">
                <a:solidFill>
                  <a:srgbClr val="FF0000"/>
                </a:solidFill>
              </a:rPr>
              <a:t>referenced</a:t>
            </a:r>
            <a:r>
              <a:rPr lang="en-US" i="1">
                <a:solidFill>
                  <a:srgbClr val="FF0000"/>
                </a:solidFill>
              </a:rPr>
              <a:t> </a:t>
            </a:r>
            <a:r>
              <a:rPr lang="en-US"/>
              <a:t>relation</a:t>
            </a:r>
          </a:p>
          <a:p>
            <a:pPr lvl="1"/>
            <a:r>
              <a:rPr lang="en-US" i="1"/>
              <a:t>takes </a:t>
            </a:r>
            <a:r>
              <a:rPr lang="en-US"/>
              <a:t>is the</a:t>
            </a:r>
            <a:r>
              <a:rPr lang="en-US" i="1"/>
              <a:t> </a:t>
            </a:r>
            <a:r>
              <a:rPr lang="en-US" b="1" i="1">
                <a:solidFill>
                  <a:srgbClr val="FF0000"/>
                </a:solidFill>
              </a:rPr>
              <a:t>referencing</a:t>
            </a:r>
            <a:r>
              <a:rPr lang="en-US" i="1">
                <a:solidFill>
                  <a:srgbClr val="FF0000"/>
                </a:solidFill>
              </a:rPr>
              <a:t> </a:t>
            </a:r>
            <a:r>
              <a:rPr lang="en-US"/>
              <a:t>relation </a:t>
            </a:r>
          </a:p>
          <a:p>
            <a:pPr lvl="1"/>
            <a:r>
              <a:rPr lang="en-US"/>
              <a:t>Typically shown by an arrow from referencing to referenced</a:t>
            </a:r>
          </a:p>
          <a:p>
            <a:pPr lvl="1"/>
            <a:endParaRPr lang="en-US" b="1">
              <a:solidFill>
                <a:srgbClr val="FF0000"/>
              </a:solidFill>
            </a:endParaRPr>
          </a:p>
          <a:p>
            <a:r>
              <a:rPr lang="en-US" b="1">
                <a:solidFill>
                  <a:srgbClr val="FF0000"/>
                </a:solidFill>
              </a:rPr>
              <a:t>Foreign key</a:t>
            </a:r>
            <a:r>
              <a:rPr lang="en-US"/>
              <a:t> </a:t>
            </a:r>
            <a:r>
              <a:rPr lang="en-US" b="1">
                <a:solidFill>
                  <a:srgbClr val="FF0000"/>
                </a:solidFill>
              </a:rPr>
              <a:t>constraint</a:t>
            </a:r>
            <a:r>
              <a:rPr lang="en-US"/>
              <a:t>: the tuple corresponding to that primary key must exist</a:t>
            </a:r>
          </a:p>
          <a:p>
            <a:pPr lvl="1"/>
            <a:r>
              <a:rPr lang="en-US"/>
              <a:t>Imagine:</a:t>
            </a:r>
          </a:p>
          <a:p>
            <a:pPr lvl="2"/>
            <a:r>
              <a:rPr lang="en-US"/>
              <a:t>Tuple: (‘student101’, ‘CMSC424’) in </a:t>
            </a:r>
            <a:r>
              <a:rPr lang="en-US" i="1"/>
              <a:t>takes</a:t>
            </a:r>
          </a:p>
          <a:p>
            <a:pPr lvl="2"/>
            <a:r>
              <a:rPr lang="en-US"/>
              <a:t>But no tuple corresponding to ‘student101’ in </a:t>
            </a:r>
            <a:r>
              <a:rPr lang="en-US" i="1"/>
              <a:t>student</a:t>
            </a:r>
            <a:endParaRPr lang="en-US"/>
          </a:p>
          <a:p>
            <a:pPr lvl="1"/>
            <a:r>
              <a:rPr lang="en-US"/>
              <a:t>Also called </a:t>
            </a:r>
            <a:r>
              <a:rPr lang="en-US" b="1" i="1">
                <a:solidFill>
                  <a:srgbClr val="FF0000"/>
                </a:solidFill>
              </a:rPr>
              <a:t>referential integrity constraint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Keys</a:t>
            </a:r>
          </a:p>
        </p:txBody>
      </p:sp>
    </p:spTree>
    <p:extLst>
      <p:ext uri="{BB962C8B-B14F-4D97-AF65-F5344CB8AC3E}">
        <p14:creationId xmlns:p14="http://schemas.microsoft.com/office/powerpoint/2010/main" val="2074402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Schema Diagram for University Database</a:t>
            </a:r>
          </a:p>
        </p:txBody>
      </p:sp>
      <p:pic>
        <p:nvPicPr>
          <p:cNvPr id="29699" name="Picture 3" descr="allFigures.pdf"/>
          <p:cNvPicPr>
            <a:picLocks noChangeAspect="1"/>
          </p:cNvPicPr>
          <p:nvPr/>
        </p:nvPicPr>
        <p:blipFill rotWithShape="1">
          <a:blip r:embed="rId3"/>
          <a:srcRect l="43300" t="19444"/>
          <a:stretch/>
        </p:blipFill>
        <p:spPr bwMode="auto">
          <a:xfrm>
            <a:off x="2286000" y="1371600"/>
            <a:ext cx="6781800" cy="577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75D94DA-1BDA-BA93-B788-26415401BA21}"/>
              </a:ext>
            </a:extLst>
          </p:cNvPr>
          <p:cNvSpPr/>
          <p:nvPr/>
        </p:nvSpPr>
        <p:spPr>
          <a:xfrm>
            <a:off x="5181600" y="2438400"/>
            <a:ext cx="16764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59BF8C7-3307-882C-762C-5032DEBCAF96}"/>
              </a:ext>
            </a:extLst>
          </p:cNvPr>
          <p:cNvSpPr/>
          <p:nvPr/>
        </p:nvSpPr>
        <p:spPr>
          <a:xfrm>
            <a:off x="5181600" y="4793384"/>
            <a:ext cx="16764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2E40027-369C-55E1-5211-1C0841417A58}"/>
              </a:ext>
            </a:extLst>
          </p:cNvPr>
          <p:cNvSpPr/>
          <p:nvPr/>
        </p:nvSpPr>
        <p:spPr>
          <a:xfrm>
            <a:off x="7162800" y="2438400"/>
            <a:ext cx="1676400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46392D0-A010-C8A8-2F42-776E2B940B6E}"/>
              </a:ext>
            </a:extLst>
          </p:cNvPr>
          <p:cNvSpPr/>
          <p:nvPr/>
        </p:nvSpPr>
        <p:spPr>
          <a:xfrm>
            <a:off x="2743200" y="2177143"/>
            <a:ext cx="1676400" cy="3374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86D9D6-10D4-C094-9FDA-A85E0BF83E29}"/>
              </a:ext>
            </a:extLst>
          </p:cNvPr>
          <p:cNvSpPr txBox="1"/>
          <p:nvPr/>
        </p:nvSpPr>
        <p:spPr>
          <a:xfrm>
            <a:off x="0" y="1143000"/>
            <a:ext cx="23408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u="sng" baseline="0" dirty="0">
                <a:solidFill>
                  <a:srgbClr val="FF0000"/>
                </a:solidFill>
              </a:rPr>
              <a:t>Primary Keys</a:t>
            </a:r>
          </a:p>
          <a:p>
            <a:pPr algn="l"/>
            <a:r>
              <a:rPr lang="en-US" baseline="0" dirty="0"/>
              <a:t>Unique within a relation instance</a:t>
            </a:r>
          </a:p>
          <a:p>
            <a:pPr algn="l"/>
            <a:r>
              <a:rPr lang="en-US" baseline="0" dirty="0"/>
              <a:t>i.e., no two tuples with the same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771A9-74BB-0CD8-8717-DC9834A2228F}"/>
              </a:ext>
            </a:extLst>
          </p:cNvPr>
          <p:cNvSpPr txBox="1"/>
          <p:nvPr/>
        </p:nvSpPr>
        <p:spPr>
          <a:xfrm>
            <a:off x="-27436" y="2705100"/>
            <a:ext cx="2340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u="sng" baseline="0" dirty="0"/>
              <a:t>For “</a:t>
            </a:r>
            <a:r>
              <a:rPr lang="en-US" b="1" u="sng" baseline="0" dirty="0" err="1"/>
              <a:t>prereq</a:t>
            </a:r>
            <a:r>
              <a:rPr lang="en-US" b="1" u="sng" baseline="0" dirty="0"/>
              <a:t>”: </a:t>
            </a:r>
            <a:r>
              <a:rPr lang="en-US" baseline="0" dirty="0"/>
              <a:t>combination of </a:t>
            </a:r>
            <a:r>
              <a:rPr lang="en-US" baseline="0" dirty="0" err="1"/>
              <a:t>course_id</a:t>
            </a:r>
            <a:r>
              <a:rPr lang="en-US" baseline="0" dirty="0"/>
              <a:t>, and </a:t>
            </a:r>
            <a:r>
              <a:rPr lang="en-US" baseline="0" dirty="0" err="1"/>
              <a:t>prereq_id</a:t>
            </a:r>
            <a:r>
              <a:rPr lang="en-US" baseline="0" dirty="0"/>
              <a:t> is unique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0D693A-4F59-6454-950C-D2F85D2F0885}"/>
              </a:ext>
            </a:extLst>
          </p:cNvPr>
          <p:cNvSpPr/>
          <p:nvPr/>
        </p:nvSpPr>
        <p:spPr>
          <a:xfrm>
            <a:off x="2743200" y="4853255"/>
            <a:ext cx="1676400" cy="33745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CCC7FB8-2D8A-AD49-9CC3-840D00952BF6}"/>
              </a:ext>
            </a:extLst>
          </p:cNvPr>
          <p:cNvSpPr/>
          <p:nvPr/>
        </p:nvSpPr>
        <p:spPr>
          <a:xfrm>
            <a:off x="2743200" y="5081855"/>
            <a:ext cx="1676400" cy="33745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DE0475-1075-8585-F540-D2B20A461C23}"/>
              </a:ext>
            </a:extLst>
          </p:cNvPr>
          <p:cNvSpPr/>
          <p:nvPr/>
        </p:nvSpPr>
        <p:spPr>
          <a:xfrm>
            <a:off x="5334000" y="5317671"/>
            <a:ext cx="1676400" cy="33745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6EEF89-6D2D-3954-831D-F5283EE3E24A}"/>
              </a:ext>
            </a:extLst>
          </p:cNvPr>
          <p:cNvSpPr txBox="1"/>
          <p:nvPr/>
        </p:nvSpPr>
        <p:spPr>
          <a:xfrm>
            <a:off x="0" y="439279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u="sng" baseline="0" dirty="0">
                <a:solidFill>
                  <a:srgbClr val="00B050"/>
                </a:solidFill>
              </a:rPr>
              <a:t>Foreign Keys</a:t>
            </a:r>
          </a:p>
          <a:p>
            <a:pPr algn="l"/>
            <a:r>
              <a:rPr lang="en-US" baseline="0" dirty="0"/>
              <a:t>Used to connect tuples across relations</a:t>
            </a:r>
          </a:p>
        </p:txBody>
      </p:sp>
    </p:spTree>
    <p:extLst>
      <p:ext uri="{BB962C8B-B14F-4D97-AF65-F5344CB8AC3E}">
        <p14:creationId xmlns:p14="http://schemas.microsoft.com/office/powerpoint/2010/main" val="21987395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Schema Diagram for University Database</a:t>
            </a:r>
          </a:p>
        </p:txBody>
      </p:sp>
      <p:pic>
        <p:nvPicPr>
          <p:cNvPr id="29699" name="Picture 3" descr="allFigures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66800"/>
            <a:ext cx="9150914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99955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/>
              <a:t>Schema Diagram for the Banking Enterprise</a:t>
            </a:r>
          </a:p>
        </p:txBody>
      </p:sp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3"/>
          <a:srcRect l="900" t="23064" r="720" b="23062"/>
          <a:stretch>
            <a:fillRect/>
          </a:stretch>
        </p:blipFill>
        <p:spPr bwMode="auto">
          <a:xfrm>
            <a:off x="457200" y="1752600"/>
            <a:ext cx="7861300" cy="3228975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13338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Married(person1_ssn, person2_ssn, </a:t>
            </a:r>
            <a:r>
              <a:rPr lang="en-US" sz="2000" dirty="0" err="1"/>
              <a:t>date_married</a:t>
            </a:r>
            <a:r>
              <a:rPr lang="en-US" sz="2000" dirty="0"/>
              <a:t>, </a:t>
            </a:r>
            <a:r>
              <a:rPr lang="en-US" sz="2000" dirty="0" err="1"/>
              <a:t>date_divorced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Account(</a:t>
            </a:r>
            <a:r>
              <a:rPr lang="en-US" sz="2000" dirty="0" err="1"/>
              <a:t>cust_ssn</a:t>
            </a:r>
            <a:r>
              <a:rPr lang="en-US" sz="2000" dirty="0"/>
              <a:t>, </a:t>
            </a:r>
            <a:r>
              <a:rPr lang="en-US" sz="2000" dirty="0" err="1"/>
              <a:t>account_number</a:t>
            </a:r>
            <a:r>
              <a:rPr lang="en-US" sz="2000" dirty="0"/>
              <a:t>, </a:t>
            </a:r>
            <a:r>
              <a:rPr lang="en-US" sz="2000" dirty="0" err="1"/>
              <a:t>cust_name</a:t>
            </a:r>
            <a:r>
              <a:rPr lang="en-US" sz="2000" dirty="0"/>
              <a:t>, balance, </a:t>
            </a:r>
            <a:r>
              <a:rPr lang="en-US" sz="2000" dirty="0" err="1"/>
              <a:t>cust_address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RA(</a:t>
            </a:r>
            <a:r>
              <a:rPr lang="en-US" sz="2000" dirty="0" err="1"/>
              <a:t>student_id</a:t>
            </a:r>
            <a:r>
              <a:rPr lang="en-US" sz="2000" dirty="0"/>
              <a:t>, </a:t>
            </a:r>
            <a:r>
              <a:rPr lang="en-US" sz="2000" dirty="0" err="1"/>
              <a:t>project_id</a:t>
            </a:r>
            <a:r>
              <a:rPr lang="en-US" sz="2000" dirty="0"/>
              <a:t>, </a:t>
            </a:r>
            <a:r>
              <a:rPr lang="en-US" sz="2000" dirty="0" err="1"/>
              <a:t>superviser_id</a:t>
            </a:r>
            <a:r>
              <a:rPr lang="en-US" sz="2000" dirty="0"/>
              <a:t>, </a:t>
            </a:r>
            <a:r>
              <a:rPr lang="en-US" sz="2000" dirty="0" err="1"/>
              <a:t>appt_time</a:t>
            </a:r>
            <a:r>
              <a:rPr lang="en-US" sz="2000" dirty="0"/>
              <a:t>, </a:t>
            </a:r>
            <a:r>
              <a:rPr lang="en-US" sz="2000" dirty="0" err="1"/>
              <a:t>appt_start_date</a:t>
            </a:r>
            <a:r>
              <a:rPr lang="en-US" sz="2000" dirty="0"/>
              <a:t>, </a:t>
            </a:r>
            <a:r>
              <a:rPr lang="en-US" sz="2000" dirty="0" err="1"/>
              <a:t>appt_end_date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Person(Name, DOB, Born, Education, Religion, …)</a:t>
            </a:r>
          </a:p>
          <a:p>
            <a:pPr lvl="1"/>
            <a:r>
              <a:rPr lang="en-US" sz="1600" i="1" dirty="0"/>
              <a:t>Information typically found on Wikipedia Pages</a:t>
            </a:r>
          </a:p>
          <a:p>
            <a:pPr lvl="1"/>
            <a:endParaRPr lang="en-US" sz="16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4968688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Married(</a:t>
            </a:r>
            <a:r>
              <a:rPr lang="en-US" sz="2000" dirty="0">
                <a:solidFill>
                  <a:srgbClr val="FF0000"/>
                </a:solidFill>
              </a:rPr>
              <a:t>person1_ssn, person2_ssn, </a:t>
            </a:r>
            <a:r>
              <a:rPr lang="en-US" sz="2000" dirty="0" err="1">
                <a:solidFill>
                  <a:srgbClr val="FF0000"/>
                </a:solidFill>
              </a:rPr>
              <a:t>date_married</a:t>
            </a:r>
            <a:r>
              <a:rPr lang="en-US" sz="2000" dirty="0"/>
              <a:t>, </a:t>
            </a:r>
            <a:r>
              <a:rPr lang="en-US" sz="2000" dirty="0" err="1"/>
              <a:t>date_divorced</a:t>
            </a:r>
            <a:r>
              <a:rPr lang="en-US" sz="2000" dirty="0"/>
              <a:t>)</a:t>
            </a:r>
          </a:p>
          <a:p>
            <a:pPr lvl="2"/>
            <a:endParaRPr lang="en-US" sz="1400" dirty="0"/>
          </a:p>
          <a:p>
            <a:r>
              <a:rPr lang="en-US" sz="2000" dirty="0"/>
              <a:t>Account(</a:t>
            </a:r>
            <a:r>
              <a:rPr lang="en-US" sz="2000" dirty="0" err="1"/>
              <a:t>cust_ssn</a:t>
            </a:r>
            <a:r>
              <a:rPr lang="en-US" sz="2000" dirty="0"/>
              <a:t>, </a:t>
            </a:r>
            <a:r>
              <a:rPr lang="en-US" sz="2000" dirty="0" err="1"/>
              <a:t>account_number</a:t>
            </a:r>
            <a:r>
              <a:rPr lang="en-US" sz="2000" dirty="0"/>
              <a:t>, </a:t>
            </a:r>
            <a:r>
              <a:rPr lang="en-US" sz="2000" dirty="0" err="1"/>
              <a:t>cust_name</a:t>
            </a:r>
            <a:r>
              <a:rPr lang="en-US" sz="2000" dirty="0"/>
              <a:t>, balance, </a:t>
            </a:r>
            <a:r>
              <a:rPr lang="en-US" sz="2000" dirty="0" err="1"/>
              <a:t>cust_address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If a single account per customer, then: </a:t>
            </a:r>
            <a:r>
              <a:rPr lang="en-US" sz="1800" dirty="0" err="1"/>
              <a:t>cust_ssn</a:t>
            </a:r>
            <a:endParaRPr lang="en-US" sz="1800" dirty="0"/>
          </a:p>
          <a:p>
            <a:pPr lvl="1"/>
            <a:r>
              <a:rPr lang="en-US" sz="1800" dirty="0"/>
              <a:t>Else: (</a:t>
            </a:r>
            <a:r>
              <a:rPr lang="en-US" sz="1800" dirty="0" err="1"/>
              <a:t>cust_ssn</a:t>
            </a:r>
            <a:r>
              <a:rPr lang="en-US" sz="1800" dirty="0"/>
              <a:t>, </a:t>
            </a:r>
            <a:r>
              <a:rPr lang="en-US" sz="1800" dirty="0" err="1"/>
              <a:t>account_number</a:t>
            </a:r>
            <a:r>
              <a:rPr lang="en-US" sz="1800" dirty="0"/>
              <a:t>) </a:t>
            </a:r>
          </a:p>
          <a:p>
            <a:pPr lvl="2"/>
            <a:r>
              <a:rPr lang="en-US" sz="1600" dirty="0"/>
              <a:t>In the latter case, this is not a good schema because it requires repeating information</a:t>
            </a:r>
          </a:p>
          <a:p>
            <a:pPr lvl="2"/>
            <a:endParaRPr lang="en-US" sz="1400" dirty="0"/>
          </a:p>
          <a:p>
            <a:r>
              <a:rPr lang="en-US" sz="2000" dirty="0"/>
              <a:t>RA(</a:t>
            </a:r>
            <a:r>
              <a:rPr lang="en-US" sz="2000" dirty="0" err="1">
                <a:solidFill>
                  <a:srgbClr val="FF0000"/>
                </a:solidFill>
              </a:rPr>
              <a:t>student_id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project_id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superviser_id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appt_time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appt_start_date</a:t>
            </a:r>
            <a:r>
              <a:rPr lang="en-US" sz="2000" dirty="0"/>
              <a:t>, </a:t>
            </a:r>
            <a:r>
              <a:rPr lang="en-US" sz="2000" dirty="0" err="1"/>
              <a:t>appt_end_date</a:t>
            </a:r>
            <a:r>
              <a:rPr lang="en-US" sz="2000" dirty="0"/>
              <a:t>)</a:t>
            </a:r>
          </a:p>
          <a:p>
            <a:pPr lvl="1"/>
            <a:r>
              <a:rPr lang="en-US" sz="1600" dirty="0"/>
              <a:t>Could be smaller if there are some restrictions – requires some domain knowledge of the data being stored</a:t>
            </a:r>
          </a:p>
          <a:p>
            <a:pPr lvl="3"/>
            <a:endParaRPr lang="en-US" sz="1600" dirty="0"/>
          </a:p>
          <a:p>
            <a:r>
              <a:rPr lang="en-US" sz="2000" dirty="0"/>
              <a:t>Person(Name, DOB, Born, Education, Religion, …)</a:t>
            </a:r>
          </a:p>
          <a:p>
            <a:pPr lvl="1"/>
            <a:r>
              <a:rPr lang="en-US" sz="1600" i="1" dirty="0"/>
              <a:t>Information typically found on Wikipedia Pages</a:t>
            </a:r>
          </a:p>
          <a:p>
            <a:pPr lvl="1"/>
            <a:r>
              <a:rPr lang="en-US" sz="1600" i="1" dirty="0"/>
              <a:t>Unclear what could be a primary key here: you could in theory have two people who match on all of those</a:t>
            </a:r>
          </a:p>
          <a:p>
            <a:pPr lvl="1"/>
            <a:endParaRPr lang="en-US" sz="16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400728684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838200" y="3091433"/>
            <a:ext cx="7696200" cy="1470025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SQL: Functions, Procedures, Recursive Queries, Triggers, Authorization, …</a:t>
            </a:r>
          </a:p>
        </p:txBody>
      </p:sp>
    </p:spTree>
    <p:extLst>
      <p:ext uri="{BB962C8B-B14F-4D97-AF65-F5344CB8AC3E}">
        <p14:creationId xmlns:p14="http://schemas.microsoft.com/office/powerpoint/2010/main" val="18339043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(7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/>
              <a:t>Sections 4.7, 5.2, 5.3, 5.4, 5.5.1</a:t>
            </a:r>
          </a:p>
          <a:p>
            <a:pPr lvl="1"/>
            <a:r>
              <a:rPr lang="en-US" dirty="0"/>
              <a:t>Mostly at a high level</a:t>
            </a:r>
          </a:p>
          <a:p>
            <a:pPr lvl="1"/>
            <a:r>
              <a:rPr lang="en-US" dirty="0"/>
              <a:t>See Assignment 2</a:t>
            </a:r>
          </a:p>
          <a:p>
            <a:pPr lvl="1"/>
            <a:endParaRPr lang="en-US" dirty="0"/>
          </a:p>
          <a:p>
            <a:r>
              <a:rPr lang="en-US" dirty="0"/>
              <a:t>Key topics</a:t>
            </a:r>
          </a:p>
          <a:p>
            <a:pPr lvl="1"/>
            <a:r>
              <a:rPr lang="en-US" dirty="0"/>
              <a:t>Ranking over relations or results</a:t>
            </a:r>
          </a:p>
          <a:p>
            <a:pPr lvl="1"/>
            <a:r>
              <a:rPr lang="en-US" dirty="0"/>
              <a:t>Recursion in SQL (makes SQL Turing Complete)</a:t>
            </a:r>
          </a:p>
          <a:p>
            <a:pPr lvl="1"/>
            <a:r>
              <a:rPr lang="en-US" dirty="0"/>
              <a:t>Windows</a:t>
            </a:r>
          </a:p>
          <a:p>
            <a:pPr lvl="1"/>
            <a:r>
              <a:rPr lang="en-US" dirty="0"/>
              <a:t>Unnest and Lateral</a:t>
            </a:r>
          </a:p>
          <a:p>
            <a:pPr lvl="1"/>
            <a:r>
              <a:rPr lang="en-US" dirty="0"/>
              <a:t>Functions and Procedures</a:t>
            </a:r>
          </a:p>
          <a:p>
            <a:pPr lvl="1"/>
            <a:r>
              <a:rPr lang="en-US" dirty="0"/>
              <a:t>Triggers</a:t>
            </a:r>
          </a:p>
          <a:p>
            <a:pPr lvl="1"/>
            <a:r>
              <a:rPr lang="en-US" dirty="0"/>
              <a:t>Authorization</a:t>
            </a:r>
          </a:p>
          <a:p>
            <a:pPr lvl="1"/>
            <a:endParaRPr lang="en-US" dirty="0"/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Miscellaneous SQL</a:t>
            </a:r>
          </a:p>
        </p:txBody>
      </p:sp>
    </p:spTree>
    <p:extLst>
      <p:ext uri="{BB962C8B-B14F-4D97-AF65-F5344CB8AC3E}">
        <p14:creationId xmlns:p14="http://schemas.microsoft.com/office/powerpoint/2010/main" val="13758360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1B62CD48-2078-5C4D-A896-EA5731963D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Ranking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1E0994E-74EF-754F-9F5F-1E96172D16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881063"/>
            <a:ext cx="8374063" cy="5578475"/>
          </a:xfrm>
        </p:spPr>
        <p:txBody>
          <a:bodyPr/>
          <a:lstStyle/>
          <a:p>
            <a:r>
              <a:rPr lang="en-US" altLang="en-US" sz="2000" dirty="0"/>
              <a:t>Goal: Rank tuples by some property</a:t>
            </a:r>
            <a:endParaRPr lang="en-US" altLang="en-US" dirty="0"/>
          </a:p>
          <a:p>
            <a:endParaRPr lang="en-US" altLang="en-US" sz="2000" dirty="0"/>
          </a:p>
          <a:p>
            <a:pPr>
              <a:buFont typeface="Monotype Sorts" pitchFamily="2" charset="2"/>
              <a:buNone/>
            </a:pPr>
            <a:endParaRPr lang="en-US" altLang="en-US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EDD927-1DD5-6513-9471-2DA4DCBCB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694" y="1961243"/>
            <a:ext cx="4125746" cy="30480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4F9C72E9-CE5B-FF0E-8E5E-047125214C70}"/>
              </a:ext>
            </a:extLst>
          </p:cNvPr>
          <p:cNvSpPr/>
          <p:nvPr/>
        </p:nvSpPr>
        <p:spPr>
          <a:xfrm>
            <a:off x="4289886" y="2819400"/>
            <a:ext cx="8382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0C1A385-F0CB-D809-D3FB-E04C9CF8F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079742"/>
              </p:ext>
            </p:extLst>
          </p:nvPr>
        </p:nvGraphicFramePr>
        <p:xfrm>
          <a:off x="5487034" y="518319"/>
          <a:ext cx="2597091" cy="4738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697">
                  <a:extLst>
                    <a:ext uri="{9D8B030D-6E8A-4147-A177-3AD203B41FA5}">
                      <a16:colId xmlns:a16="http://schemas.microsoft.com/office/drawing/2014/main" val="291512022"/>
                    </a:ext>
                  </a:extLst>
                </a:gridCol>
                <a:gridCol w="865697">
                  <a:extLst>
                    <a:ext uri="{9D8B030D-6E8A-4147-A177-3AD203B41FA5}">
                      <a16:colId xmlns:a16="http://schemas.microsoft.com/office/drawing/2014/main" val="393380426"/>
                    </a:ext>
                  </a:extLst>
                </a:gridCol>
                <a:gridCol w="865697">
                  <a:extLst>
                    <a:ext uri="{9D8B030D-6E8A-4147-A177-3AD203B41FA5}">
                      <a16:colId xmlns:a16="http://schemas.microsoft.com/office/drawing/2014/main" val="1047923429"/>
                    </a:ext>
                  </a:extLst>
                </a:gridCol>
              </a:tblGrid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25439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15151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176442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83821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351920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12121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013069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33456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056767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98345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377265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76543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845464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45565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564985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76766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654032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10101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615615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58583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470994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32343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62564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15151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0282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C44E4C-9B04-98C9-3FF3-72A3573E0BB0}"/>
              </a:ext>
            </a:extLst>
          </p:cNvPr>
          <p:cNvSpPr txBox="1"/>
          <p:nvPr/>
        </p:nvSpPr>
        <p:spPr>
          <a:xfrm>
            <a:off x="3461657" y="5845629"/>
            <a:ext cx="5480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In DENSE_RANK, we would not skip 6 -- so the last</a:t>
            </a:r>
          </a:p>
          <a:p>
            <a:pPr algn="l"/>
            <a:r>
              <a:rPr lang="en-US" baseline="0" dirty="0"/>
              <a:t>rank would be 11.</a:t>
            </a:r>
          </a:p>
        </p:txBody>
      </p:sp>
    </p:spTree>
    <p:extLst>
      <p:ext uri="{BB962C8B-B14F-4D97-AF65-F5344CB8AC3E}">
        <p14:creationId xmlns:p14="http://schemas.microsoft.com/office/powerpoint/2010/main" val="305300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1B62CD48-2078-5C4D-A896-EA5731963D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Ranking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1E0994E-74EF-754F-9F5F-1E96172D16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881063"/>
            <a:ext cx="8374063" cy="5578475"/>
          </a:xfrm>
        </p:spPr>
        <p:txBody>
          <a:bodyPr/>
          <a:lstStyle/>
          <a:p>
            <a:r>
              <a:rPr lang="en-US" altLang="en-US" sz="2000" dirty="0"/>
              <a:t>Ranking is done in conjunction with an order by specification.</a:t>
            </a:r>
            <a:r>
              <a:rPr lang="en-US" altLang="en-US" dirty="0"/>
              <a:t> </a:t>
            </a:r>
            <a:br>
              <a:rPr lang="en-US" altLang="en-US" sz="2000" i="1" dirty="0"/>
            </a:br>
            <a:endParaRPr lang="en-US" altLang="en-US" sz="2000" i="1" dirty="0"/>
          </a:p>
          <a:p>
            <a:r>
              <a:rPr lang="en-US" altLang="en-US" sz="2000" dirty="0"/>
              <a:t>Basic SQL:</a:t>
            </a:r>
            <a:endParaRPr lang="en-US" altLang="en-US" dirty="0"/>
          </a:p>
          <a:p>
            <a:pPr marL="109537" indent="0">
              <a:buNone/>
            </a:pPr>
            <a:r>
              <a:rPr lang="en-US" altLang="en-US" sz="1800" b="1" dirty="0"/>
              <a:t>         select </a:t>
            </a:r>
            <a:r>
              <a:rPr lang="en-US" altLang="en-US" sz="1800" i="1" dirty="0"/>
              <a:t>ID, Salary</a:t>
            </a:r>
            <a:r>
              <a:rPr lang="en-US" altLang="en-US" sz="1800" dirty="0"/>
              <a:t>, (1 + (</a:t>
            </a:r>
            <a:r>
              <a:rPr lang="en-US" altLang="en-US" sz="1800" b="1" dirty="0"/>
              <a:t>select count</a:t>
            </a:r>
            <a:r>
              <a:rPr lang="en-US" altLang="en-US" sz="1800" dirty="0"/>
              <a:t>(*)</a:t>
            </a:r>
            <a:br>
              <a:rPr lang="en-US" altLang="en-US" sz="1800" dirty="0"/>
            </a:br>
            <a:r>
              <a:rPr lang="en-US" altLang="en-US" sz="1800" dirty="0"/>
              <a:t>                               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B</a:t>
            </a:r>
            <a:br>
              <a:rPr lang="en-US" altLang="en-US" sz="1800" i="1" dirty="0"/>
            </a:br>
            <a:r>
              <a:rPr lang="en-US" altLang="en-US" sz="1800" i="1" dirty="0"/>
              <a:t>                                       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B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i="1" dirty="0"/>
              <a:t> </a:t>
            </a:r>
            <a:r>
              <a:rPr lang="en-US" altLang="en-US" sz="1800" dirty="0"/>
              <a:t>&gt; </a:t>
            </a:r>
            <a:r>
              <a:rPr lang="en-US" altLang="en-US" sz="1800" i="1" dirty="0" err="1"/>
              <a:t>A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dirty="0"/>
              <a:t>)) </a:t>
            </a:r>
            <a:r>
              <a:rPr lang="en-US" altLang="en-US" sz="1800" b="1" dirty="0"/>
              <a:t>as </a:t>
            </a:r>
            <a:r>
              <a:rPr lang="en-US" altLang="en-US" sz="1800" i="1" dirty="0" err="1"/>
              <a:t>s_rank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A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order by </a:t>
            </a:r>
            <a:r>
              <a:rPr lang="en-US" altLang="en-US" sz="1800" i="1" dirty="0" err="1"/>
              <a:t>s_rank</a:t>
            </a:r>
            <a:r>
              <a:rPr lang="en-US" altLang="en-US" sz="1800" dirty="0"/>
              <a:t>;</a:t>
            </a:r>
            <a:endParaRPr lang="en-US" altLang="en-US" i="1" dirty="0"/>
          </a:p>
          <a:p>
            <a:pPr marL="109537" indent="0">
              <a:buNone/>
            </a:pPr>
            <a:endParaRPr lang="en-US" altLang="en-US" sz="18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AF505-1826-5B9A-94DE-BFEB95379277}"/>
              </a:ext>
            </a:extLst>
          </p:cNvPr>
          <p:cNvSpPr txBox="1"/>
          <p:nvPr/>
        </p:nvSpPr>
        <p:spPr>
          <a:xfrm>
            <a:off x="533400" y="4419600"/>
            <a:ext cx="6248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select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ID, Salary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, ((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select count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(*)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                      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from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Instructor B</a:t>
            </a:r>
            <a:b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                     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where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B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.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Salary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&gt;=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.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Salary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))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as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s_rank</a:t>
            </a:r>
            <a:b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from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Instructor A</a:t>
            </a:r>
            <a:b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order by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s_rank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;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DC6A7-48D1-F915-9B81-F793F6E4163B}"/>
              </a:ext>
            </a:extLst>
          </p:cNvPr>
          <p:cNvSpPr txBox="1"/>
          <p:nvPr/>
        </p:nvSpPr>
        <p:spPr>
          <a:xfrm>
            <a:off x="5891516" y="5505271"/>
            <a:ext cx="28905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FF0000"/>
                </a:solidFill>
              </a:rPr>
              <a:t>We would skip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5 instead of 6 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i.e., after 4, the next rank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would be 6 (for two tuples)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9DA95-54F9-71AE-6441-090BCB004C98}"/>
              </a:ext>
            </a:extLst>
          </p:cNvPr>
          <p:cNvSpPr txBox="1"/>
          <p:nvPr/>
        </p:nvSpPr>
        <p:spPr>
          <a:xfrm>
            <a:off x="195943" y="4019490"/>
            <a:ext cx="4577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Variation 1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129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1B62CD48-2078-5C4D-A896-EA5731963D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Ranking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1E0994E-74EF-754F-9F5F-1E96172D16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881063"/>
            <a:ext cx="8374063" cy="5578475"/>
          </a:xfrm>
        </p:spPr>
        <p:txBody>
          <a:bodyPr/>
          <a:lstStyle/>
          <a:p>
            <a:r>
              <a:rPr lang="en-US" altLang="en-US" sz="2000" dirty="0"/>
              <a:t>Ranking is done in conjunction with an order by specification.</a:t>
            </a:r>
            <a:r>
              <a:rPr lang="en-US" altLang="en-US" dirty="0"/>
              <a:t> </a:t>
            </a:r>
            <a:br>
              <a:rPr lang="en-US" altLang="en-US" sz="2000" i="1" dirty="0"/>
            </a:br>
            <a:endParaRPr lang="en-US" altLang="en-US" sz="2000" i="1" dirty="0"/>
          </a:p>
          <a:p>
            <a:r>
              <a:rPr lang="en-US" altLang="en-US" sz="2000" dirty="0"/>
              <a:t>Basic SQL:</a:t>
            </a:r>
            <a:endParaRPr lang="en-US" altLang="en-US" dirty="0"/>
          </a:p>
          <a:p>
            <a:pPr marL="109537" indent="0">
              <a:buNone/>
            </a:pPr>
            <a:r>
              <a:rPr lang="en-US" altLang="en-US" sz="1800" b="1" dirty="0"/>
              <a:t>         select </a:t>
            </a:r>
            <a:r>
              <a:rPr lang="en-US" altLang="en-US" sz="1800" i="1" dirty="0"/>
              <a:t>ID, Salary</a:t>
            </a:r>
            <a:r>
              <a:rPr lang="en-US" altLang="en-US" sz="1800" dirty="0"/>
              <a:t>, (1 + (</a:t>
            </a:r>
            <a:r>
              <a:rPr lang="en-US" altLang="en-US" sz="1800" b="1" dirty="0"/>
              <a:t>select count</a:t>
            </a:r>
            <a:r>
              <a:rPr lang="en-US" altLang="en-US" sz="1800" dirty="0"/>
              <a:t>(*)</a:t>
            </a:r>
            <a:br>
              <a:rPr lang="en-US" altLang="en-US" sz="1800" dirty="0"/>
            </a:br>
            <a:r>
              <a:rPr lang="en-US" altLang="en-US" sz="1800" dirty="0"/>
              <a:t>                               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B</a:t>
            </a:r>
            <a:br>
              <a:rPr lang="en-US" altLang="en-US" sz="1800" i="1" dirty="0"/>
            </a:br>
            <a:r>
              <a:rPr lang="en-US" altLang="en-US" sz="1800" i="1" dirty="0"/>
              <a:t>                                       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B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i="1" dirty="0"/>
              <a:t> </a:t>
            </a:r>
            <a:r>
              <a:rPr lang="en-US" altLang="en-US" sz="1800" dirty="0"/>
              <a:t>&gt; </a:t>
            </a:r>
            <a:r>
              <a:rPr lang="en-US" altLang="en-US" sz="1800" i="1" dirty="0" err="1"/>
              <a:t>A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dirty="0"/>
              <a:t>)) </a:t>
            </a:r>
            <a:r>
              <a:rPr lang="en-US" altLang="en-US" sz="1800" b="1" dirty="0"/>
              <a:t>as </a:t>
            </a:r>
            <a:r>
              <a:rPr lang="en-US" altLang="en-US" sz="1800" i="1" dirty="0" err="1"/>
              <a:t>s_rank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A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order by </a:t>
            </a:r>
            <a:r>
              <a:rPr lang="en-US" altLang="en-US" sz="1800" i="1" dirty="0" err="1"/>
              <a:t>s_rank</a:t>
            </a:r>
            <a:r>
              <a:rPr lang="en-US" altLang="en-US" sz="1800" dirty="0"/>
              <a:t>;</a:t>
            </a:r>
            <a:endParaRPr lang="en-US" altLang="en-US" i="1" dirty="0"/>
          </a:p>
          <a:p>
            <a:pPr marL="109537" indent="0">
              <a:buNone/>
            </a:pPr>
            <a:endParaRPr lang="en-US" altLang="en-US" sz="18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AF505-1826-5B9A-94DE-BFEB95379277}"/>
              </a:ext>
            </a:extLst>
          </p:cNvPr>
          <p:cNvSpPr txBox="1"/>
          <p:nvPr/>
        </p:nvSpPr>
        <p:spPr>
          <a:xfrm>
            <a:off x="533400" y="4419600"/>
            <a:ext cx="6248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select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ID, Salary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, (1 + (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select count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(distinct Salary)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                      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from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Instructor B</a:t>
            </a:r>
            <a:b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                     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where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B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.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Salary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&gt;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.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Salary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))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as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s_rank</a:t>
            </a:r>
            <a:b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from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Instructor A</a:t>
            </a:r>
            <a:b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order by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s_rank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;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DC6A7-48D1-F915-9B81-F793F6E4163B}"/>
              </a:ext>
            </a:extLst>
          </p:cNvPr>
          <p:cNvSpPr txBox="1"/>
          <p:nvPr/>
        </p:nvSpPr>
        <p:spPr>
          <a:xfrm>
            <a:off x="5891516" y="5505271"/>
            <a:ext cx="31470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FF0000"/>
                </a:solidFill>
              </a:rPr>
              <a:t>Equivalent to DENSE_RANK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We would not skip a rank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Two tuples with rank = 5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Next tuple with rank =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9DA95-54F9-71AE-6441-090BCB004C98}"/>
              </a:ext>
            </a:extLst>
          </p:cNvPr>
          <p:cNvSpPr txBox="1"/>
          <p:nvPr/>
        </p:nvSpPr>
        <p:spPr>
          <a:xfrm>
            <a:off x="195943" y="4019490"/>
            <a:ext cx="4577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Variation 2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971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1B62CD48-2078-5C4D-A896-EA5731963D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Ranking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1E0994E-74EF-754F-9F5F-1E96172D16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881063"/>
            <a:ext cx="8374063" cy="5578475"/>
          </a:xfrm>
        </p:spPr>
        <p:txBody>
          <a:bodyPr/>
          <a:lstStyle/>
          <a:p>
            <a:r>
              <a:rPr lang="en-US" altLang="en-US" sz="2000" dirty="0"/>
              <a:t>Ranking is done in conjunction with an order by specification.</a:t>
            </a:r>
            <a:r>
              <a:rPr lang="en-US" altLang="en-US" dirty="0"/>
              <a:t> </a:t>
            </a:r>
            <a:br>
              <a:rPr lang="en-US" altLang="en-US" sz="2000" i="1" dirty="0"/>
            </a:br>
            <a:endParaRPr lang="en-US" altLang="en-US" sz="2000" i="1" dirty="0"/>
          </a:p>
          <a:p>
            <a:r>
              <a:rPr lang="en-US" altLang="en-US" sz="2000" dirty="0"/>
              <a:t>Basic SQL:</a:t>
            </a:r>
            <a:endParaRPr lang="en-US" altLang="en-US" dirty="0"/>
          </a:p>
          <a:p>
            <a:pPr marL="109537" indent="0">
              <a:buNone/>
            </a:pPr>
            <a:r>
              <a:rPr lang="en-US" altLang="en-US" sz="1800" b="1" dirty="0"/>
              <a:t>         select </a:t>
            </a:r>
            <a:r>
              <a:rPr lang="en-US" altLang="en-US" sz="1800" i="1" dirty="0"/>
              <a:t>ID, Salary</a:t>
            </a:r>
            <a:r>
              <a:rPr lang="en-US" altLang="en-US" sz="1800" dirty="0"/>
              <a:t>, (1 + (</a:t>
            </a:r>
            <a:r>
              <a:rPr lang="en-US" altLang="en-US" sz="1800" b="1" dirty="0"/>
              <a:t>select count</a:t>
            </a:r>
            <a:r>
              <a:rPr lang="en-US" altLang="en-US" sz="1800" dirty="0"/>
              <a:t>(*)</a:t>
            </a:r>
            <a:br>
              <a:rPr lang="en-US" altLang="en-US" sz="1800" dirty="0"/>
            </a:br>
            <a:r>
              <a:rPr lang="en-US" altLang="en-US" sz="1800" dirty="0"/>
              <a:t>                               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B</a:t>
            </a:r>
            <a:br>
              <a:rPr lang="en-US" altLang="en-US" sz="1800" i="1" dirty="0"/>
            </a:br>
            <a:r>
              <a:rPr lang="en-US" altLang="en-US" sz="1800" i="1" dirty="0"/>
              <a:t>                                       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B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i="1" dirty="0"/>
              <a:t> </a:t>
            </a:r>
            <a:r>
              <a:rPr lang="en-US" altLang="en-US" sz="1800" dirty="0"/>
              <a:t>&gt; </a:t>
            </a:r>
            <a:r>
              <a:rPr lang="en-US" altLang="en-US" sz="1800" i="1" dirty="0" err="1"/>
              <a:t>A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dirty="0"/>
              <a:t>)) </a:t>
            </a:r>
            <a:r>
              <a:rPr lang="en-US" altLang="en-US" sz="1800" b="1" dirty="0"/>
              <a:t>as </a:t>
            </a:r>
            <a:r>
              <a:rPr lang="en-US" altLang="en-US" sz="1800" i="1" dirty="0" err="1"/>
              <a:t>s_rank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A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order by </a:t>
            </a:r>
            <a:r>
              <a:rPr lang="en-US" altLang="en-US" sz="1800" i="1" dirty="0" err="1"/>
              <a:t>s_rank</a:t>
            </a:r>
            <a:r>
              <a:rPr lang="en-US" altLang="en-US" sz="1800" dirty="0"/>
              <a:t>;</a:t>
            </a:r>
            <a:endParaRPr lang="en-US" altLang="en-US" i="1" dirty="0"/>
          </a:p>
          <a:p>
            <a:pPr marL="109537" indent="0">
              <a:buNone/>
            </a:pPr>
            <a:endParaRPr lang="en-US" altLang="en-US" sz="18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AF505-1826-5B9A-94DE-BFEB95379277}"/>
              </a:ext>
            </a:extLst>
          </p:cNvPr>
          <p:cNvSpPr txBox="1"/>
          <p:nvPr/>
        </p:nvSpPr>
        <p:spPr>
          <a:xfrm>
            <a:off x="533400" y="4419600"/>
            <a:ext cx="6248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select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ID, Salary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, (1 + (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select count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(Salary)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                      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from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Instructor B</a:t>
            </a:r>
            <a:b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                     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where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B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.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Salary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&lt;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.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Salary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))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as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s_rank</a:t>
            </a:r>
            <a:b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from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Instructor A</a:t>
            </a:r>
            <a:b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order by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s_rank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;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DC6A7-48D1-F915-9B81-F793F6E4163B}"/>
              </a:ext>
            </a:extLst>
          </p:cNvPr>
          <p:cNvSpPr txBox="1"/>
          <p:nvPr/>
        </p:nvSpPr>
        <p:spPr>
          <a:xfrm>
            <a:off x="5891516" y="5505271"/>
            <a:ext cx="2958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FF0000"/>
                </a:solidFill>
              </a:rPr>
              <a:t>Opposite rank order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Tuple with lower salary has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rank 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9DA95-54F9-71AE-6441-090BCB004C98}"/>
              </a:ext>
            </a:extLst>
          </p:cNvPr>
          <p:cNvSpPr txBox="1"/>
          <p:nvPr/>
        </p:nvSpPr>
        <p:spPr>
          <a:xfrm>
            <a:off x="195943" y="4019490"/>
            <a:ext cx="4577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Variation 3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544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915400" cy="5105400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Shouldn’t have undefined or “dangling” connections (aka pointers)</a:t>
            </a:r>
          </a:p>
          <a:p>
            <a:pPr lvl="1"/>
            <a:r>
              <a:rPr lang="en-US" sz="2000" dirty="0">
                <a:latin typeface="Calibri" charset="0"/>
              </a:rPr>
              <a:t>e.g., what if there is no “History” tuple in ”department”?</a:t>
            </a:r>
          </a:p>
          <a:p>
            <a:r>
              <a:rPr lang="en-US" sz="2400" dirty="0">
                <a:latin typeface="Calibri" charset="0"/>
              </a:rPr>
              <a:t>Significant consistency issue with many NoSQL systems</a:t>
            </a:r>
          </a:p>
          <a:p>
            <a:pPr lvl="1"/>
            <a:r>
              <a:rPr lang="en-US" sz="2000" dirty="0">
                <a:latin typeface="Calibri" charset="0"/>
              </a:rPr>
              <a:t>RDBMS typically enforce this (if defined at schema level)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Referential Integrity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54A6D2-82D4-C8DE-0B7C-C668D61D1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124200"/>
            <a:ext cx="3253362" cy="266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3754A9-3CCA-3EBD-B595-0AF445587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971800"/>
            <a:ext cx="4125746" cy="304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C3CD3C-92ED-FE86-4C5A-61FB272644BC}"/>
              </a:ext>
            </a:extLst>
          </p:cNvPr>
          <p:cNvSpPr txBox="1"/>
          <p:nvPr/>
        </p:nvSpPr>
        <p:spPr>
          <a:xfrm>
            <a:off x="6109218" y="5879068"/>
            <a:ext cx="196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/>
              <a:t>Instructor relation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7F7492-63D4-DF68-83D2-8BD974643B5A}"/>
              </a:ext>
            </a:extLst>
          </p:cNvPr>
          <p:cNvSpPr/>
          <p:nvPr/>
        </p:nvSpPr>
        <p:spPr>
          <a:xfrm>
            <a:off x="152400" y="44196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1A2D86-7BA5-D976-4312-73BB40E18508}"/>
              </a:ext>
            </a:extLst>
          </p:cNvPr>
          <p:cNvSpPr/>
          <p:nvPr/>
        </p:nvSpPr>
        <p:spPr>
          <a:xfrm>
            <a:off x="5105400" y="41910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FE5AC2-0A92-6B1A-25A9-F4BD8FF772D9}"/>
              </a:ext>
            </a:extLst>
          </p:cNvPr>
          <p:cNvSpPr/>
          <p:nvPr/>
        </p:nvSpPr>
        <p:spPr>
          <a:xfrm>
            <a:off x="5105400" y="48006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927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1B62CD48-2078-5C4D-A896-EA5731963D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Ranking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1E0994E-74EF-754F-9F5F-1E96172D16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881063"/>
            <a:ext cx="8374063" cy="5578475"/>
          </a:xfrm>
        </p:spPr>
        <p:txBody>
          <a:bodyPr/>
          <a:lstStyle/>
          <a:p>
            <a:r>
              <a:rPr lang="en-US" altLang="en-US" sz="2000" dirty="0"/>
              <a:t>Ranking is done in conjunction with an order by specification.</a:t>
            </a:r>
            <a:r>
              <a:rPr lang="en-US" altLang="en-US" dirty="0"/>
              <a:t> </a:t>
            </a:r>
            <a:br>
              <a:rPr lang="en-US" altLang="en-US" sz="2000" i="1" dirty="0"/>
            </a:br>
            <a:endParaRPr lang="en-US" altLang="en-US" sz="2000" i="1" dirty="0"/>
          </a:p>
          <a:p>
            <a:r>
              <a:rPr lang="en-US" altLang="en-US" sz="2000" dirty="0"/>
              <a:t>Basic SQL:</a:t>
            </a:r>
            <a:endParaRPr lang="en-US" altLang="en-US" dirty="0"/>
          </a:p>
          <a:p>
            <a:pPr marL="109537" indent="0">
              <a:buNone/>
            </a:pPr>
            <a:r>
              <a:rPr lang="en-US" altLang="en-US" sz="1800" b="1" dirty="0"/>
              <a:t>         select </a:t>
            </a:r>
            <a:r>
              <a:rPr lang="en-US" altLang="en-US" sz="1800" i="1" dirty="0"/>
              <a:t>ID, Salary</a:t>
            </a:r>
            <a:r>
              <a:rPr lang="en-US" altLang="en-US" sz="1800" dirty="0"/>
              <a:t>, (1 + (</a:t>
            </a:r>
            <a:r>
              <a:rPr lang="en-US" altLang="en-US" sz="1800" b="1" dirty="0"/>
              <a:t>select count</a:t>
            </a:r>
            <a:r>
              <a:rPr lang="en-US" altLang="en-US" sz="1800" dirty="0"/>
              <a:t>(*)</a:t>
            </a:r>
            <a:br>
              <a:rPr lang="en-US" altLang="en-US" sz="1800" dirty="0"/>
            </a:br>
            <a:r>
              <a:rPr lang="en-US" altLang="en-US" sz="1800" dirty="0"/>
              <a:t>                               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B</a:t>
            </a:r>
            <a:br>
              <a:rPr lang="en-US" altLang="en-US" sz="1800" i="1" dirty="0"/>
            </a:br>
            <a:r>
              <a:rPr lang="en-US" altLang="en-US" sz="1800" i="1" dirty="0"/>
              <a:t>                                       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B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i="1" dirty="0"/>
              <a:t> </a:t>
            </a:r>
            <a:r>
              <a:rPr lang="en-US" altLang="en-US" sz="1800" dirty="0"/>
              <a:t>&gt; </a:t>
            </a:r>
            <a:r>
              <a:rPr lang="en-US" altLang="en-US" sz="1800" i="1" dirty="0" err="1"/>
              <a:t>A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dirty="0"/>
              <a:t>)) </a:t>
            </a:r>
            <a:r>
              <a:rPr lang="en-US" altLang="en-US" sz="1800" b="1" dirty="0"/>
              <a:t>as </a:t>
            </a:r>
            <a:r>
              <a:rPr lang="en-US" altLang="en-US" sz="1800" i="1" dirty="0" err="1"/>
              <a:t>s_rank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A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order by </a:t>
            </a:r>
            <a:r>
              <a:rPr lang="en-US" altLang="en-US" sz="1800" i="1" dirty="0" err="1"/>
              <a:t>s_rank</a:t>
            </a:r>
            <a:r>
              <a:rPr lang="en-US" altLang="en-US" sz="1800" dirty="0"/>
              <a:t>;</a:t>
            </a:r>
            <a:endParaRPr lang="en-US" altLang="en-US" sz="1800" b="1" dirty="0"/>
          </a:p>
          <a:p>
            <a:pPr>
              <a:buFont typeface="Monotype Sorts" pitchFamily="2" charset="2"/>
              <a:buNone/>
            </a:pPr>
            <a:endParaRPr lang="en-US" altLang="en-US" i="1" dirty="0"/>
          </a:p>
          <a:p>
            <a:pPr lvl="1">
              <a:buClr>
                <a:srgbClr val="2DA2BF"/>
              </a:buClr>
              <a:buNone/>
            </a:pPr>
            <a:r>
              <a:rPr lang="en-US" altLang="en-US" dirty="0">
                <a:solidFill>
                  <a:prstClr val="black"/>
                </a:solidFill>
              </a:rPr>
              <a:t>	</a:t>
            </a:r>
            <a:r>
              <a:rPr lang="en-US" altLang="en-US" sz="2400" dirty="0">
                <a:solidFill>
                  <a:prstClr val="black"/>
                </a:solidFill>
              </a:rPr>
              <a:t>     </a:t>
            </a:r>
          </a:p>
          <a:p>
            <a:pPr lvl="1">
              <a:buClr>
                <a:srgbClr val="2DA2BF"/>
              </a:buClr>
              <a:buNone/>
            </a:pPr>
            <a:endParaRPr lang="en-US" altLang="en-US" sz="2400" b="1" dirty="0">
              <a:solidFill>
                <a:prstClr val="black"/>
              </a:solidFill>
            </a:endParaRPr>
          </a:p>
          <a:p>
            <a:pPr lvl="1">
              <a:buClr>
                <a:srgbClr val="2DA2BF"/>
              </a:buClr>
              <a:buNone/>
            </a:pPr>
            <a:r>
              <a:rPr lang="en-US" altLang="en-US" sz="1800" b="1" dirty="0">
                <a:solidFill>
                  <a:prstClr val="black"/>
                </a:solidFill>
              </a:rPr>
              <a:t>select </a:t>
            </a:r>
            <a:r>
              <a:rPr lang="en-US" altLang="en-US" sz="1800" i="1" dirty="0">
                <a:solidFill>
                  <a:prstClr val="black"/>
                </a:solidFill>
              </a:rPr>
              <a:t>ID</a:t>
            </a:r>
            <a:r>
              <a:rPr lang="en-US" altLang="en-US" sz="1800" dirty="0">
                <a:solidFill>
                  <a:prstClr val="black"/>
                </a:solidFill>
              </a:rPr>
              <a:t>, Salary, </a:t>
            </a:r>
            <a:r>
              <a:rPr lang="en-US" altLang="en-US" sz="1800" b="1" dirty="0">
                <a:solidFill>
                  <a:prstClr val="black"/>
                </a:solidFill>
              </a:rPr>
              <a:t>rank</a:t>
            </a:r>
            <a:r>
              <a:rPr lang="en-US" altLang="en-US" sz="1800" dirty="0">
                <a:solidFill>
                  <a:prstClr val="black"/>
                </a:solidFill>
              </a:rPr>
              <a:t>() </a:t>
            </a:r>
            <a:r>
              <a:rPr lang="en-US" altLang="en-US" sz="1800" b="1" dirty="0">
                <a:solidFill>
                  <a:prstClr val="black"/>
                </a:solidFill>
              </a:rPr>
              <a:t>over </a:t>
            </a:r>
            <a:r>
              <a:rPr lang="en-US" altLang="en-US" sz="1800" dirty="0">
                <a:solidFill>
                  <a:prstClr val="black"/>
                </a:solidFill>
              </a:rPr>
              <a:t>(</a:t>
            </a:r>
            <a:r>
              <a:rPr lang="en-US" altLang="en-US" sz="1800" b="1" dirty="0">
                <a:solidFill>
                  <a:prstClr val="black"/>
                </a:solidFill>
              </a:rPr>
              <a:t>order by </a:t>
            </a:r>
            <a:r>
              <a:rPr lang="en-US" altLang="en-US" sz="1800" i="1" dirty="0">
                <a:solidFill>
                  <a:prstClr val="black"/>
                </a:solidFill>
              </a:rPr>
              <a:t>salary</a:t>
            </a:r>
            <a:r>
              <a:rPr lang="en-US" altLang="en-US" sz="1800" dirty="0">
                <a:solidFill>
                  <a:prstClr val="black"/>
                </a:solidFill>
              </a:rPr>
              <a:t> </a:t>
            </a:r>
            <a:r>
              <a:rPr lang="en-US" altLang="en-US" sz="1800" b="1" dirty="0">
                <a:solidFill>
                  <a:prstClr val="black"/>
                </a:solidFill>
              </a:rPr>
              <a:t>desc) as </a:t>
            </a:r>
            <a:r>
              <a:rPr lang="en-US" altLang="en-US" sz="1800" i="1" dirty="0" err="1">
                <a:solidFill>
                  <a:prstClr val="black"/>
                </a:solidFill>
              </a:rPr>
              <a:t>s_rank</a:t>
            </a:r>
            <a:br>
              <a:rPr lang="en-US" altLang="en-US" sz="1800" dirty="0">
                <a:solidFill>
                  <a:prstClr val="black"/>
                </a:solidFill>
              </a:rPr>
            </a:br>
            <a:r>
              <a:rPr lang="en-US" altLang="en-US" sz="1800" dirty="0">
                <a:solidFill>
                  <a:prstClr val="black"/>
                </a:solidFill>
              </a:rPr>
              <a:t>       </a:t>
            </a:r>
            <a:r>
              <a:rPr lang="en-US" altLang="en-US" sz="1800" b="1" dirty="0">
                <a:solidFill>
                  <a:prstClr val="black"/>
                </a:solidFill>
              </a:rPr>
              <a:t>from </a:t>
            </a:r>
            <a:r>
              <a:rPr lang="en-US" altLang="en-US" sz="1800" i="1" dirty="0">
                <a:solidFill>
                  <a:prstClr val="black"/>
                </a:solidFill>
              </a:rPr>
              <a:t>instructor</a:t>
            </a:r>
            <a:br>
              <a:rPr lang="en-US" altLang="en-US" sz="1800" i="1" dirty="0">
                <a:solidFill>
                  <a:prstClr val="black"/>
                </a:solidFill>
              </a:rPr>
            </a:br>
            <a:r>
              <a:rPr lang="en-US" altLang="en-US" sz="1800" i="1" dirty="0">
                <a:solidFill>
                  <a:prstClr val="black"/>
                </a:solidFill>
              </a:rPr>
              <a:t>       </a:t>
            </a:r>
            <a:r>
              <a:rPr lang="en-US" altLang="en-US" sz="1800" b="1" dirty="0">
                <a:solidFill>
                  <a:prstClr val="black"/>
                </a:solidFill>
              </a:rPr>
              <a:t>order by </a:t>
            </a:r>
            <a:r>
              <a:rPr lang="en-US" altLang="en-US" sz="1800" i="1" dirty="0" err="1">
                <a:solidFill>
                  <a:prstClr val="black"/>
                </a:solidFill>
              </a:rPr>
              <a:t>s_rank</a:t>
            </a:r>
            <a:endParaRPr lang="en-US" altLang="en-US" sz="2400" i="1" dirty="0">
              <a:solidFill>
                <a:prstClr val="black"/>
              </a:solidFill>
            </a:endParaRPr>
          </a:p>
          <a:p>
            <a:pPr>
              <a:buFont typeface="Monotype Sorts" pitchFamily="2" charset="2"/>
              <a:buNone/>
            </a:pPr>
            <a:endParaRPr lang="en-US" altLang="en-US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9B9A3-395F-CBAC-C569-35E6048DA09B}"/>
              </a:ext>
            </a:extLst>
          </p:cNvPr>
          <p:cNvSpPr txBox="1"/>
          <p:nvPr/>
        </p:nvSpPr>
        <p:spPr>
          <a:xfrm>
            <a:off x="195943" y="4019490"/>
            <a:ext cx="4577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SQL Support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B0F37C-2779-E375-0F0F-093F5BD8954A}"/>
              </a:ext>
            </a:extLst>
          </p:cNvPr>
          <p:cNvSpPr txBox="1"/>
          <p:nvPr/>
        </p:nvSpPr>
        <p:spPr>
          <a:xfrm>
            <a:off x="4751614" y="5976937"/>
            <a:ext cx="3689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FF0000"/>
                </a:solidFill>
              </a:rPr>
              <a:t>PostgreSQL support </a:t>
            </a:r>
            <a:r>
              <a:rPr lang="en-US" baseline="0" dirty="0" err="1">
                <a:solidFill>
                  <a:srgbClr val="FF0000"/>
                </a:solidFill>
              </a:rPr>
              <a:t>dense_rank</a:t>
            </a:r>
            <a:r>
              <a:rPr lang="en-US" baseline="0" dirty="0">
                <a:solidFill>
                  <a:srgbClr val="FF0000"/>
                </a:solidFill>
              </a:rPr>
              <a:t>()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as well</a:t>
            </a:r>
          </a:p>
        </p:txBody>
      </p:sp>
    </p:spTree>
    <p:extLst>
      <p:ext uri="{BB962C8B-B14F-4D97-AF65-F5344CB8AC3E}">
        <p14:creationId xmlns:p14="http://schemas.microsoft.com/office/powerpoint/2010/main" val="156618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1B62CD48-2078-5C4D-A896-EA5731963D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Ranking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1E0994E-74EF-754F-9F5F-1E96172D16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881063"/>
            <a:ext cx="8374063" cy="5578475"/>
          </a:xfrm>
        </p:spPr>
        <p:txBody>
          <a:bodyPr/>
          <a:lstStyle/>
          <a:p>
            <a:r>
              <a:rPr lang="en-US" altLang="en-US" sz="2000" dirty="0"/>
              <a:t>Ranking is done in conjunction with an order by specification.</a:t>
            </a:r>
            <a:r>
              <a:rPr lang="en-US" altLang="en-US" dirty="0"/>
              <a:t> </a:t>
            </a:r>
            <a:br>
              <a:rPr lang="en-US" altLang="en-US" sz="2000" i="1" dirty="0"/>
            </a:br>
            <a:endParaRPr lang="en-US" altLang="en-US" sz="2000" i="1" dirty="0"/>
          </a:p>
          <a:p>
            <a:r>
              <a:rPr lang="en-US" altLang="en-US" sz="2000" dirty="0"/>
              <a:t>Basic SQL:</a:t>
            </a:r>
            <a:endParaRPr lang="en-US" altLang="en-US" dirty="0"/>
          </a:p>
          <a:p>
            <a:pPr marL="109537" indent="0">
              <a:buNone/>
            </a:pPr>
            <a:r>
              <a:rPr lang="en-US" altLang="en-US" sz="1800" b="1" dirty="0"/>
              <a:t>         select </a:t>
            </a:r>
            <a:r>
              <a:rPr lang="en-US" altLang="en-US" sz="1800" i="1" dirty="0"/>
              <a:t>ID, Salary</a:t>
            </a:r>
            <a:r>
              <a:rPr lang="en-US" altLang="en-US" sz="1800" dirty="0"/>
              <a:t>, (1 + (</a:t>
            </a:r>
            <a:r>
              <a:rPr lang="en-US" altLang="en-US" sz="1800" b="1" dirty="0"/>
              <a:t>select count</a:t>
            </a:r>
            <a:r>
              <a:rPr lang="en-US" altLang="en-US" sz="1800" dirty="0"/>
              <a:t>(*)</a:t>
            </a:r>
            <a:br>
              <a:rPr lang="en-US" altLang="en-US" sz="1800" dirty="0"/>
            </a:br>
            <a:r>
              <a:rPr lang="en-US" altLang="en-US" sz="1800" dirty="0"/>
              <a:t>                               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B</a:t>
            </a:r>
            <a:br>
              <a:rPr lang="en-US" altLang="en-US" sz="1800" i="1" dirty="0"/>
            </a:br>
            <a:r>
              <a:rPr lang="en-US" altLang="en-US" sz="1800" i="1" dirty="0"/>
              <a:t>                                       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B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i="1" dirty="0"/>
              <a:t> </a:t>
            </a:r>
            <a:r>
              <a:rPr lang="en-US" altLang="en-US" sz="1800" dirty="0"/>
              <a:t>&gt; </a:t>
            </a:r>
            <a:r>
              <a:rPr lang="en-US" altLang="en-US" sz="1800" i="1" dirty="0" err="1"/>
              <a:t>A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dirty="0"/>
              <a:t>)) </a:t>
            </a:r>
            <a:r>
              <a:rPr lang="en-US" altLang="en-US" sz="1800" b="1" dirty="0"/>
              <a:t>as </a:t>
            </a:r>
            <a:r>
              <a:rPr lang="en-US" altLang="en-US" sz="1800" i="1" dirty="0" err="1"/>
              <a:t>s_rank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A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order by </a:t>
            </a:r>
            <a:r>
              <a:rPr lang="en-US" altLang="en-US" sz="1800" i="1" dirty="0" err="1"/>
              <a:t>s_rank</a:t>
            </a:r>
            <a:r>
              <a:rPr lang="en-US" altLang="en-US" sz="1800" dirty="0"/>
              <a:t>;</a:t>
            </a:r>
            <a:endParaRPr lang="en-US" altLang="en-US" sz="1800" b="1" dirty="0"/>
          </a:p>
          <a:p>
            <a:pPr>
              <a:buFont typeface="Monotype Sorts" pitchFamily="2" charset="2"/>
              <a:buNone/>
            </a:pPr>
            <a:endParaRPr lang="en-US" altLang="en-US" i="1" dirty="0"/>
          </a:p>
          <a:p>
            <a:pPr lvl="1">
              <a:buClr>
                <a:srgbClr val="2DA2BF"/>
              </a:buClr>
              <a:buNone/>
            </a:pPr>
            <a:r>
              <a:rPr lang="en-US" altLang="en-US" dirty="0">
                <a:solidFill>
                  <a:prstClr val="black"/>
                </a:solidFill>
              </a:rPr>
              <a:t>	</a:t>
            </a:r>
            <a:r>
              <a:rPr lang="en-US" altLang="en-US" sz="2400" dirty="0">
                <a:solidFill>
                  <a:prstClr val="black"/>
                </a:solidFill>
              </a:rPr>
              <a:t>     </a:t>
            </a:r>
          </a:p>
          <a:p>
            <a:pPr lvl="1">
              <a:buClr>
                <a:srgbClr val="2DA2BF"/>
              </a:buClr>
              <a:buNone/>
            </a:pPr>
            <a:endParaRPr lang="en-US" altLang="en-US" sz="2400" b="1" dirty="0">
              <a:solidFill>
                <a:prstClr val="black"/>
              </a:solidFill>
            </a:endParaRPr>
          </a:p>
          <a:p>
            <a:pPr lvl="1">
              <a:buClr>
                <a:srgbClr val="2DA2BF"/>
              </a:buClr>
              <a:buNone/>
            </a:pPr>
            <a:r>
              <a:rPr lang="en-US" altLang="en-US" sz="1800" b="1" dirty="0">
                <a:solidFill>
                  <a:prstClr val="black"/>
                </a:solidFill>
              </a:rPr>
              <a:t>select </a:t>
            </a:r>
            <a:r>
              <a:rPr lang="en-US" altLang="en-US" sz="1800" i="1" dirty="0">
                <a:solidFill>
                  <a:prstClr val="black"/>
                </a:solidFill>
              </a:rPr>
              <a:t>ID</a:t>
            </a:r>
            <a:r>
              <a:rPr lang="en-US" altLang="en-US" sz="1800" dirty="0">
                <a:solidFill>
                  <a:prstClr val="black"/>
                </a:solidFill>
              </a:rPr>
              <a:t>, Salary, </a:t>
            </a:r>
            <a:r>
              <a:rPr lang="en-US" altLang="en-US" sz="1800" b="1" dirty="0">
                <a:solidFill>
                  <a:prstClr val="black"/>
                </a:solidFill>
              </a:rPr>
              <a:t>rank</a:t>
            </a:r>
            <a:r>
              <a:rPr lang="en-US" altLang="en-US" sz="1800" dirty="0">
                <a:solidFill>
                  <a:prstClr val="black"/>
                </a:solidFill>
              </a:rPr>
              <a:t>() </a:t>
            </a:r>
            <a:r>
              <a:rPr lang="en-US" altLang="en-US" sz="1800" b="1" dirty="0">
                <a:solidFill>
                  <a:prstClr val="black"/>
                </a:solidFill>
              </a:rPr>
              <a:t>over </a:t>
            </a:r>
            <a:r>
              <a:rPr lang="en-US" altLang="en-US" sz="1800" dirty="0">
                <a:solidFill>
                  <a:prstClr val="black"/>
                </a:solidFill>
              </a:rPr>
              <a:t>(</a:t>
            </a:r>
            <a:r>
              <a:rPr lang="en-US" altLang="en-US" sz="1800" b="1" dirty="0">
                <a:solidFill>
                  <a:prstClr val="black"/>
                </a:solidFill>
              </a:rPr>
              <a:t>order by </a:t>
            </a:r>
          </a:p>
          <a:p>
            <a:pPr lvl="1">
              <a:buClr>
                <a:srgbClr val="2DA2BF"/>
              </a:buClr>
              <a:buNone/>
            </a:pPr>
            <a:r>
              <a:rPr lang="en-US" altLang="en-US" sz="1800" b="1" i="1" dirty="0">
                <a:solidFill>
                  <a:schemeClr val="accent5">
                    <a:lumMod val="75000"/>
                  </a:schemeClr>
                </a:solidFill>
              </a:rPr>
              <a:t>            </a:t>
            </a:r>
            <a:r>
              <a:rPr lang="en-US" altLang="en-US" sz="1800" i="1" u="sng" dirty="0">
                <a:solidFill>
                  <a:schemeClr val="accent5">
                    <a:lumMod val="75000"/>
                  </a:schemeClr>
                </a:solidFill>
              </a:rPr>
              <a:t>(select count(*) from teaches where </a:t>
            </a:r>
            <a:r>
              <a:rPr lang="en-US" altLang="en-US" sz="1800" i="1" u="sng" dirty="0" err="1">
                <a:solidFill>
                  <a:schemeClr val="accent5">
                    <a:lumMod val="75000"/>
                  </a:schemeClr>
                </a:solidFill>
              </a:rPr>
              <a:t>teaches.id</a:t>
            </a:r>
            <a:r>
              <a:rPr lang="en-US" altLang="en-US" sz="1800" i="1" u="sng" dirty="0">
                <a:solidFill>
                  <a:schemeClr val="accent5">
                    <a:lumMod val="75000"/>
                  </a:schemeClr>
                </a:solidFill>
              </a:rPr>
              <a:t> = </a:t>
            </a:r>
            <a:r>
              <a:rPr lang="en-US" altLang="en-US" sz="1800" i="1" u="sng" dirty="0" err="1">
                <a:solidFill>
                  <a:schemeClr val="accent5">
                    <a:lumMod val="75000"/>
                  </a:schemeClr>
                </a:solidFill>
              </a:rPr>
              <a:t>instructor.id</a:t>
            </a:r>
            <a:r>
              <a:rPr lang="en-US" altLang="en-US" sz="1800" i="1" u="sng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lvl="1">
              <a:buClr>
                <a:srgbClr val="2DA2BF"/>
              </a:buClr>
              <a:buNone/>
            </a:pPr>
            <a:r>
              <a:rPr lang="en-US" altLang="en-US" sz="1800" dirty="0">
                <a:solidFill>
                  <a:prstClr val="black"/>
                </a:solidFill>
              </a:rPr>
              <a:t>                                                   </a:t>
            </a:r>
            <a:r>
              <a:rPr lang="en-US" altLang="en-US" sz="1800" b="1" dirty="0">
                <a:solidFill>
                  <a:prstClr val="black"/>
                </a:solidFill>
              </a:rPr>
              <a:t>desc) as </a:t>
            </a:r>
            <a:r>
              <a:rPr lang="en-US" altLang="en-US" sz="1800" i="1" dirty="0" err="1">
                <a:solidFill>
                  <a:prstClr val="black"/>
                </a:solidFill>
              </a:rPr>
              <a:t>s_rank</a:t>
            </a:r>
            <a:br>
              <a:rPr lang="en-US" altLang="en-US" sz="1800" dirty="0">
                <a:solidFill>
                  <a:prstClr val="black"/>
                </a:solidFill>
              </a:rPr>
            </a:br>
            <a:r>
              <a:rPr lang="en-US" altLang="en-US" sz="1800" dirty="0">
                <a:solidFill>
                  <a:prstClr val="black"/>
                </a:solidFill>
              </a:rPr>
              <a:t>       </a:t>
            </a:r>
            <a:r>
              <a:rPr lang="en-US" altLang="en-US" sz="1800" b="1" dirty="0">
                <a:solidFill>
                  <a:prstClr val="black"/>
                </a:solidFill>
              </a:rPr>
              <a:t>from </a:t>
            </a:r>
            <a:r>
              <a:rPr lang="en-US" altLang="en-US" sz="1800" i="1" dirty="0">
                <a:solidFill>
                  <a:prstClr val="black"/>
                </a:solidFill>
              </a:rPr>
              <a:t>instructor</a:t>
            </a:r>
            <a:br>
              <a:rPr lang="en-US" altLang="en-US" sz="1800" i="1" dirty="0">
                <a:solidFill>
                  <a:prstClr val="black"/>
                </a:solidFill>
              </a:rPr>
            </a:br>
            <a:r>
              <a:rPr lang="en-US" altLang="en-US" sz="1800" i="1" dirty="0">
                <a:solidFill>
                  <a:prstClr val="black"/>
                </a:solidFill>
              </a:rPr>
              <a:t>       </a:t>
            </a:r>
            <a:r>
              <a:rPr lang="en-US" altLang="en-US" sz="1800" b="1" dirty="0">
                <a:solidFill>
                  <a:prstClr val="black"/>
                </a:solidFill>
              </a:rPr>
              <a:t>order by </a:t>
            </a:r>
            <a:r>
              <a:rPr lang="en-US" altLang="en-US" sz="1800" i="1" dirty="0" err="1">
                <a:solidFill>
                  <a:prstClr val="black"/>
                </a:solidFill>
              </a:rPr>
              <a:t>s_rank</a:t>
            </a:r>
            <a:endParaRPr lang="en-US" altLang="en-US" sz="2400" i="1" dirty="0">
              <a:solidFill>
                <a:prstClr val="black"/>
              </a:solidFill>
            </a:endParaRPr>
          </a:p>
          <a:p>
            <a:pPr>
              <a:buFont typeface="Monotype Sorts" pitchFamily="2" charset="2"/>
              <a:buNone/>
            </a:pPr>
            <a:endParaRPr lang="en-US" altLang="en-US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9B9A3-395F-CBAC-C569-35E6048DA09B}"/>
              </a:ext>
            </a:extLst>
          </p:cNvPr>
          <p:cNvSpPr txBox="1"/>
          <p:nvPr/>
        </p:nvSpPr>
        <p:spPr>
          <a:xfrm>
            <a:off x="195942" y="4019490"/>
            <a:ext cx="7271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SQL Support -- can do subqueries and rank on results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508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 Functions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DF0095-C702-AA45-932F-E69C21427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881063"/>
            <a:ext cx="8374063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Similar to “Group By” – allows a calculation over “related” tuples</a:t>
            </a:r>
          </a:p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Unlike aggregates, does not “group” them – rather rows remain separate from each other</a:t>
            </a: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F483B8-C1E5-A79E-69AE-5FD8AD304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200400"/>
            <a:ext cx="4125746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5F00F-0888-4FF6-B04B-4AB82AE8C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85" y="3429000"/>
            <a:ext cx="4427371" cy="26002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A7B7D7-04D4-46C9-BA2C-146199038462}"/>
              </a:ext>
            </a:extLst>
          </p:cNvPr>
          <p:cNvSpPr txBox="1"/>
          <p:nvPr/>
        </p:nvSpPr>
        <p:spPr>
          <a:xfrm>
            <a:off x="217714" y="2318657"/>
            <a:ext cx="8020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Goal: Associate each instructor row with average salary across all instructors</a:t>
            </a:r>
          </a:p>
          <a:p>
            <a:pPr algn="l"/>
            <a:r>
              <a:rPr lang="en-US" baseline="0" dirty="0"/>
              <a:t>from that department</a:t>
            </a:r>
          </a:p>
        </p:txBody>
      </p:sp>
    </p:spTree>
    <p:extLst>
      <p:ext uri="{BB962C8B-B14F-4D97-AF65-F5344CB8AC3E}">
        <p14:creationId xmlns:p14="http://schemas.microsoft.com/office/powerpoint/2010/main" val="390581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 Functions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DF0095-C702-AA45-932F-E69C21427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881063"/>
            <a:ext cx="8374063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Similar to “Group By” – allows a calculation over “related” tuples</a:t>
            </a:r>
          </a:p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Unlike aggregates, does not “group” them – rather rows remain separate from each other</a:t>
            </a: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A7B7D7-04D4-46C9-BA2C-146199038462}"/>
              </a:ext>
            </a:extLst>
          </p:cNvPr>
          <p:cNvSpPr txBox="1"/>
          <p:nvPr/>
        </p:nvSpPr>
        <p:spPr>
          <a:xfrm>
            <a:off x="354012" y="2057400"/>
            <a:ext cx="802020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Goal: Associate each instructor row with average salary across all instructors</a:t>
            </a:r>
          </a:p>
          <a:p>
            <a:pPr algn="l"/>
            <a:r>
              <a:rPr lang="en-US" baseline="0" dirty="0"/>
              <a:t>from that department</a:t>
            </a:r>
          </a:p>
          <a:p>
            <a:pPr algn="l"/>
            <a:endParaRPr lang="en-US" baseline="0" dirty="0"/>
          </a:p>
          <a:p>
            <a:pPr algn="l"/>
            <a:endParaRPr lang="en-US" baseline="0" dirty="0"/>
          </a:p>
          <a:p>
            <a:pPr algn="l"/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 select </a:t>
            </a: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ID, Salary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, </a:t>
            </a:r>
            <a:r>
              <a:rPr lang="en-US" altLang="en-US" baseline="0" dirty="0" err="1">
                <a:solidFill>
                  <a:prstClr val="black"/>
                </a:solidFill>
                <a:latin typeface="Calibri"/>
                <a:ea typeface="ＭＳ Ｐゴシック" charset="-128"/>
              </a:rPr>
              <a:t>Dept_name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, (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select avg(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salary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)</a:t>
            </a:r>
            <a:b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</a:b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                                                       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from </a:t>
            </a: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Instructor B</a:t>
            </a:r>
            <a:b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</a:b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                                                       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where </a:t>
            </a:r>
            <a:r>
              <a:rPr lang="en-US" altLang="en-US" i="1" baseline="0" dirty="0" err="1">
                <a:solidFill>
                  <a:prstClr val="black"/>
                </a:solidFill>
                <a:latin typeface="Calibri"/>
                <a:ea typeface="ＭＳ Ｐゴシック" charset="-128"/>
              </a:rPr>
              <a:t>B.dept_name</a:t>
            </a: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 = A. </a:t>
            </a:r>
            <a:r>
              <a:rPr lang="en-US" altLang="en-US" i="1" baseline="0" dirty="0" err="1">
                <a:solidFill>
                  <a:prstClr val="black"/>
                </a:solidFill>
                <a:latin typeface="Calibri"/>
                <a:ea typeface="ＭＳ Ｐゴシック" charset="-128"/>
              </a:rPr>
              <a:t>dept_name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)</a:t>
            </a:r>
            <a:b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</a:b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         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from </a:t>
            </a: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Instructor A;</a:t>
            </a:r>
          </a:p>
          <a:p>
            <a:pPr algn="l"/>
            <a:endParaRPr lang="en-US" i="1" baseline="0" dirty="0">
              <a:solidFill>
                <a:prstClr val="black"/>
              </a:solidFill>
              <a:latin typeface="Calibri"/>
              <a:ea typeface="ＭＳ Ｐゴシック" charset="-128"/>
            </a:endParaRPr>
          </a:p>
          <a:p>
            <a:pPr algn="l"/>
            <a:r>
              <a:rPr 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Common enough task to simplify the syntax:</a:t>
            </a:r>
          </a:p>
          <a:p>
            <a:pPr algn="l"/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 </a:t>
            </a:r>
          </a:p>
          <a:p>
            <a:pPr algn="l"/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select </a:t>
            </a: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ID, Salary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, </a:t>
            </a:r>
            <a:r>
              <a:rPr lang="en-US" altLang="en-US" baseline="0" dirty="0" err="1">
                <a:solidFill>
                  <a:prstClr val="black"/>
                </a:solidFill>
                <a:latin typeface="Calibri"/>
                <a:ea typeface="ＭＳ Ｐゴシック" charset="-128"/>
              </a:rPr>
              <a:t>Dept_name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, 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avg(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salary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) over (partition by </a:t>
            </a:r>
            <a:r>
              <a:rPr lang="en-US" altLang="en-US" baseline="0" dirty="0" err="1">
                <a:solidFill>
                  <a:prstClr val="black"/>
                </a:solidFill>
                <a:latin typeface="Calibri"/>
                <a:ea typeface="ＭＳ Ｐゴシック" charset="-128"/>
              </a:rPr>
              <a:t>dept_name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)</a:t>
            </a:r>
            <a:b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</a:b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from </a:t>
            </a: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Instructor;</a:t>
            </a:r>
          </a:p>
          <a:p>
            <a:pPr algn="l"/>
            <a:endParaRPr lang="en-US" baseline="0" dirty="0">
              <a:solidFill>
                <a:prstClr val="black"/>
              </a:solidFill>
              <a:latin typeface="Calibri"/>
              <a:ea typeface="ＭＳ Ｐゴシック" charset="-128"/>
            </a:endParaRPr>
          </a:p>
          <a:p>
            <a:pPr algn="l"/>
            <a:endParaRPr lang="en-US" baseline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374806-CD04-552B-58BD-CEC9326A7DB0}"/>
              </a:ext>
            </a:extLst>
          </p:cNvPr>
          <p:cNvSpPr txBox="1"/>
          <p:nvPr/>
        </p:nvSpPr>
        <p:spPr>
          <a:xfrm>
            <a:off x="5005320" y="6092299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Benefits: (1) Simpler syntax</a:t>
            </a:r>
          </a:p>
          <a:p>
            <a:pPr algn="l"/>
            <a:r>
              <a:rPr lang="en-US" baseline="0" dirty="0"/>
              <a:t>               (2) Easier to optimize</a:t>
            </a:r>
          </a:p>
        </p:txBody>
      </p:sp>
    </p:spTree>
    <p:extLst>
      <p:ext uri="{BB962C8B-B14F-4D97-AF65-F5344CB8AC3E}">
        <p14:creationId xmlns:p14="http://schemas.microsoft.com/office/powerpoint/2010/main" val="398726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 Functions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DF0095-C702-AA45-932F-E69C21427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881063"/>
            <a:ext cx="8374063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Similar to “Group By” – allows a calculation over “related” tuples</a:t>
            </a:r>
          </a:p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Unlike aggregates, does not “group” them – rather rows remain separate from each other</a:t>
            </a: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A7B7D7-04D4-46C9-BA2C-146199038462}"/>
              </a:ext>
            </a:extLst>
          </p:cNvPr>
          <p:cNvSpPr txBox="1"/>
          <p:nvPr/>
        </p:nvSpPr>
        <p:spPr>
          <a:xfrm>
            <a:off x="354012" y="2057400"/>
            <a:ext cx="84279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Goal: Associate each instructor row the “rank” for that instructor by salary</a:t>
            </a:r>
          </a:p>
          <a:p>
            <a:pPr algn="l"/>
            <a:r>
              <a:rPr lang="en-US" baseline="0" dirty="0"/>
              <a:t>within that department</a:t>
            </a:r>
          </a:p>
          <a:p>
            <a:pPr algn="l"/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 </a:t>
            </a:r>
          </a:p>
          <a:p>
            <a:pPr algn="l"/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select </a:t>
            </a: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ID, Salary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, </a:t>
            </a:r>
            <a:r>
              <a:rPr lang="en-US" altLang="en-US" baseline="0" dirty="0" err="1">
                <a:solidFill>
                  <a:prstClr val="black"/>
                </a:solidFill>
                <a:latin typeface="Calibri"/>
                <a:ea typeface="ＭＳ Ｐゴシック" charset="-128"/>
              </a:rPr>
              <a:t>Dept_name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, 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rank() over (partition by </a:t>
            </a:r>
            <a:r>
              <a:rPr lang="en-US" altLang="en-US" baseline="0" dirty="0" err="1">
                <a:solidFill>
                  <a:prstClr val="black"/>
                </a:solidFill>
                <a:latin typeface="Calibri"/>
                <a:ea typeface="ＭＳ Ｐゴシック" charset="-128"/>
              </a:rPr>
              <a:t>dept_name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 order by salary desc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)</a:t>
            </a:r>
            <a:b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</a:b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from </a:t>
            </a: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Instructor;</a:t>
            </a:r>
          </a:p>
          <a:p>
            <a:pPr algn="l"/>
            <a:endParaRPr lang="en-US" baseline="0" dirty="0">
              <a:solidFill>
                <a:prstClr val="black"/>
              </a:solidFill>
              <a:latin typeface="Calibri"/>
              <a:ea typeface="ＭＳ Ｐゴシック" charset="-128"/>
            </a:endParaRPr>
          </a:p>
          <a:p>
            <a:pPr algn="l"/>
            <a:endParaRPr lang="en-US" baseline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86882C-46F7-D562-7381-D1F02D44D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585487"/>
            <a:ext cx="5461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0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>
            <a:extLst>
              <a:ext uri="{FF2B5EF4-FFF2-40B4-BE49-F238E27FC236}">
                <a16:creationId xmlns:a16="http://schemas.microsoft.com/office/drawing/2014/main" id="{0E9BFD06-793E-0C4D-91E9-23E1B5C9F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Recursion in SQL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6C757AE9-0DFC-A74A-8563-FB6C418658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900113"/>
            <a:ext cx="7661275" cy="4903787"/>
          </a:xfrm>
        </p:spPr>
        <p:txBody>
          <a:bodyPr/>
          <a:lstStyle/>
          <a:p>
            <a:r>
              <a:rPr lang="en-US" altLang="en-US" sz="2000" dirty="0"/>
              <a:t>Example: find which courses are a prerequisite, whether directly or indirectly, for a specific course </a:t>
            </a:r>
            <a:br>
              <a:rPr lang="en-US" altLang="en-US" sz="2000" dirty="0"/>
            </a:br>
            <a:endParaRPr lang="en-US" altLang="en-US" sz="2000" dirty="0"/>
          </a:p>
          <a:p>
            <a:pPr marL="109537" indent="0">
              <a:buNone/>
            </a:pPr>
            <a:r>
              <a:rPr lang="en-US" altLang="en-US" sz="2000" b="1" dirty="0"/>
              <a:t>with recursive </a:t>
            </a:r>
            <a:r>
              <a:rPr lang="en-US" altLang="en-US" sz="2000" i="1" dirty="0" err="1"/>
              <a:t>rec_prereq</a:t>
            </a:r>
            <a:r>
              <a:rPr lang="en-US" altLang="en-US" sz="2000" dirty="0"/>
              <a:t>(</a:t>
            </a:r>
            <a:r>
              <a:rPr lang="en-US" altLang="en-US" sz="2000" i="1" dirty="0" err="1"/>
              <a:t>course_id</a:t>
            </a:r>
            <a:r>
              <a:rPr lang="en-US" altLang="en-US" sz="2000" dirty="0"/>
              <a:t>, </a:t>
            </a:r>
            <a:r>
              <a:rPr lang="en-US" altLang="en-US" sz="2000" i="1" dirty="0" err="1"/>
              <a:t>prereq_id</a:t>
            </a:r>
            <a:r>
              <a:rPr lang="en-US" altLang="en-US" sz="2000" dirty="0"/>
              <a:t>) </a:t>
            </a:r>
            <a:r>
              <a:rPr lang="en-US" altLang="en-US" sz="2000" b="1" dirty="0"/>
              <a:t>as</a:t>
            </a:r>
            <a:r>
              <a:rPr lang="en-US" altLang="en-US" sz="2800" b="1" dirty="0"/>
              <a:t> </a:t>
            </a:r>
            <a:r>
              <a:rPr lang="en-US" altLang="en-US" sz="2000" dirty="0"/>
              <a:t>(</a:t>
            </a:r>
            <a:br>
              <a:rPr lang="en-US" altLang="en-US" sz="2000" dirty="0"/>
            </a:br>
            <a:r>
              <a:rPr lang="en-US" altLang="en-US" sz="2000" dirty="0"/>
              <a:t>        </a:t>
            </a:r>
            <a:r>
              <a:rPr lang="en-US" altLang="en-US" sz="2000" b="1" dirty="0"/>
              <a:t>select </a:t>
            </a:r>
            <a:r>
              <a:rPr lang="en-US" altLang="en-US" sz="2000" i="1" dirty="0" err="1"/>
              <a:t>course_id</a:t>
            </a:r>
            <a:r>
              <a:rPr lang="en-US" altLang="en-US" sz="2000" dirty="0"/>
              <a:t>, </a:t>
            </a:r>
            <a:r>
              <a:rPr lang="en-US" altLang="en-US" sz="2000" i="1" dirty="0" err="1"/>
              <a:t>prereq_id</a:t>
            </a:r>
            <a:br>
              <a:rPr lang="en-US" altLang="en-US" sz="2000" i="1" dirty="0"/>
            </a:br>
            <a:r>
              <a:rPr lang="en-US" altLang="en-US" sz="2000" i="1" dirty="0"/>
              <a:t>        </a:t>
            </a:r>
            <a:r>
              <a:rPr lang="en-US" altLang="en-US" sz="2000" b="1" dirty="0"/>
              <a:t>from </a:t>
            </a:r>
            <a:r>
              <a:rPr lang="en-US" altLang="en-US" sz="2000" i="1" dirty="0" err="1"/>
              <a:t>prereq</a:t>
            </a:r>
            <a:br>
              <a:rPr lang="en-US" altLang="en-US" sz="2000" i="1" dirty="0"/>
            </a:br>
            <a:r>
              <a:rPr lang="en-US" altLang="en-US" sz="2000" i="1" dirty="0"/>
              <a:t>    </a:t>
            </a:r>
            <a:r>
              <a:rPr lang="en-US" altLang="en-US" sz="2000" b="1" dirty="0"/>
              <a:t>union</a:t>
            </a:r>
            <a:br>
              <a:rPr lang="en-US" altLang="en-US" sz="2000" b="1" dirty="0"/>
            </a:br>
            <a:r>
              <a:rPr lang="en-US" altLang="en-US" sz="2000" b="1" dirty="0"/>
              <a:t>        select </a:t>
            </a:r>
            <a:r>
              <a:rPr lang="en-US" altLang="en-US" sz="2000" i="1" dirty="0" err="1"/>
              <a:t>rec_prereq</a:t>
            </a:r>
            <a:r>
              <a:rPr lang="en-US" altLang="en-US" sz="2000" dirty="0" err="1"/>
              <a:t>.</a:t>
            </a:r>
            <a:r>
              <a:rPr lang="en-US" altLang="en-US" sz="2000" i="1" dirty="0" err="1"/>
              <a:t>course_id</a:t>
            </a:r>
            <a:r>
              <a:rPr lang="en-US" altLang="en-US" sz="2000" b="1" dirty="0"/>
              <a:t>, </a:t>
            </a:r>
            <a:r>
              <a:rPr lang="en-US" altLang="en-US" sz="2000" i="1" dirty="0" err="1"/>
              <a:t>prereq</a:t>
            </a:r>
            <a:r>
              <a:rPr lang="en-US" altLang="en-US" sz="2000" dirty="0" err="1"/>
              <a:t>.</a:t>
            </a:r>
            <a:r>
              <a:rPr lang="en-US" altLang="en-US" sz="2000" i="1" dirty="0" err="1"/>
              <a:t>prereq_id</a:t>
            </a:r>
            <a:r>
              <a:rPr lang="en-US" altLang="en-US" sz="2000" dirty="0"/>
              <a:t>, </a:t>
            </a:r>
            <a:br>
              <a:rPr lang="en-US" altLang="en-US" sz="2000" i="1" dirty="0"/>
            </a:br>
            <a:r>
              <a:rPr lang="en-US" altLang="en-US" sz="2000" i="1" dirty="0"/>
              <a:t>        </a:t>
            </a:r>
            <a:r>
              <a:rPr lang="en-US" altLang="en-US" sz="2000" b="1" dirty="0"/>
              <a:t>from </a:t>
            </a:r>
            <a:r>
              <a:rPr lang="en-US" altLang="en-US" sz="2000" i="1" dirty="0" err="1"/>
              <a:t>rec_rereq</a:t>
            </a:r>
            <a:r>
              <a:rPr lang="en-US" altLang="en-US" sz="2000" dirty="0"/>
              <a:t>, </a:t>
            </a:r>
            <a:r>
              <a:rPr lang="en-US" altLang="en-US" sz="2000" i="1" dirty="0" err="1"/>
              <a:t>prereq</a:t>
            </a:r>
            <a:br>
              <a:rPr lang="en-US" altLang="en-US" sz="2000" i="1" dirty="0"/>
            </a:br>
            <a:r>
              <a:rPr lang="en-US" altLang="en-US" sz="2000" i="1" dirty="0"/>
              <a:t>        </a:t>
            </a:r>
            <a:r>
              <a:rPr lang="en-US" altLang="en-US" sz="2000" b="1" dirty="0"/>
              <a:t>where </a:t>
            </a:r>
            <a:r>
              <a:rPr lang="en-US" altLang="en-US" sz="2000" i="1" dirty="0" err="1"/>
              <a:t>rec_prereq</a:t>
            </a:r>
            <a:r>
              <a:rPr lang="en-US" altLang="en-US" sz="2000" dirty="0" err="1"/>
              <a:t>.</a:t>
            </a:r>
            <a:r>
              <a:rPr lang="en-US" altLang="en-US" sz="2000" i="1" dirty="0" err="1"/>
              <a:t>prereq_id</a:t>
            </a:r>
            <a:r>
              <a:rPr lang="en-US" altLang="en-US" sz="2000" i="1" dirty="0"/>
              <a:t> </a:t>
            </a:r>
            <a:r>
              <a:rPr lang="en-US" altLang="en-US" sz="2000" dirty="0"/>
              <a:t>= </a:t>
            </a:r>
            <a:r>
              <a:rPr lang="en-US" altLang="en-US" sz="2000" i="1" dirty="0" err="1"/>
              <a:t>prereq</a:t>
            </a:r>
            <a:r>
              <a:rPr lang="en-US" altLang="en-US" sz="2000" dirty="0" err="1"/>
              <a:t>.</a:t>
            </a:r>
            <a:r>
              <a:rPr lang="en-US" altLang="en-US" sz="2000" i="1" dirty="0" err="1"/>
              <a:t>course_id</a:t>
            </a:r>
            <a:br>
              <a:rPr lang="en-US" altLang="en-US" sz="2000" i="1" dirty="0"/>
            </a:br>
            <a:r>
              <a:rPr lang="en-US" altLang="en-US" sz="2000" i="1" dirty="0"/>
              <a:t>    </a:t>
            </a:r>
            <a:r>
              <a:rPr lang="en-US" altLang="en-US" sz="2000" dirty="0"/>
              <a:t>)</a:t>
            </a:r>
            <a:br>
              <a:rPr lang="en-US" altLang="en-US" sz="2000" dirty="0"/>
            </a:br>
            <a:r>
              <a:rPr lang="en-US" altLang="en-US" sz="2000" b="1" dirty="0"/>
              <a:t>select </a:t>
            </a:r>
            <a:r>
              <a:rPr lang="en-US" altLang="en-US" sz="2000" dirty="0"/>
              <a:t>∗</a:t>
            </a:r>
            <a:br>
              <a:rPr lang="en-US" altLang="en-US" sz="2000" dirty="0"/>
            </a:br>
            <a:r>
              <a:rPr lang="en-US" altLang="en-US" sz="2000" b="1" dirty="0"/>
              <a:t>from </a:t>
            </a:r>
            <a:r>
              <a:rPr lang="en-US" altLang="en-US" sz="2000" i="1" dirty="0" err="1"/>
              <a:t>rec_prereq</a:t>
            </a:r>
            <a:r>
              <a:rPr lang="en-US" altLang="en-US" sz="2000" dirty="0"/>
              <a:t>;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i="1" dirty="0"/>
              <a:t>	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/>
              <a:t>Makes SQL Turing Complete (i.e., you can write any program in SQL)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AD47EF7-3AB6-A94E-BB89-54DC0858E5F4}"/>
              </a:ext>
            </a:extLst>
          </p:cNvPr>
          <p:cNvSpPr/>
          <p:nvPr/>
        </p:nvSpPr>
        <p:spPr>
          <a:xfrm>
            <a:off x="2209800" y="1905000"/>
            <a:ext cx="1524000" cy="533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BBDE6F-FFDC-9F41-8D4F-A9DB4F6B456E}"/>
              </a:ext>
            </a:extLst>
          </p:cNvPr>
          <p:cNvSpPr/>
          <p:nvPr/>
        </p:nvSpPr>
        <p:spPr>
          <a:xfrm>
            <a:off x="1676400" y="3454173"/>
            <a:ext cx="1524000" cy="533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DE2625-EF44-524F-A0E5-76D163FD8D7B}"/>
              </a:ext>
            </a:extLst>
          </p:cNvPr>
          <p:cNvSpPr txBox="1"/>
          <p:nvPr/>
        </p:nvSpPr>
        <p:spPr>
          <a:xfrm>
            <a:off x="4572001" y="6179151"/>
            <a:ext cx="4191000" cy="415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tIns="182880" rtlCol="0" anchor="ctr" anchorCtr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But: Just because you can, doesn’t mean you should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7F2FFC-24FD-0F4F-9BEE-6FAA1476F863}"/>
              </a:ext>
            </a:extLst>
          </p:cNvPr>
          <p:cNvCxnSpPr/>
          <p:nvPr/>
        </p:nvCxnSpPr>
        <p:spPr>
          <a:xfrm flipH="1" flipV="1">
            <a:off x="5029200" y="5819775"/>
            <a:ext cx="685800" cy="276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73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>
            <a:extLst>
              <a:ext uri="{FF2B5EF4-FFF2-40B4-BE49-F238E27FC236}">
                <a16:creationId xmlns:a16="http://schemas.microsoft.com/office/drawing/2014/main" id="{0E9BFD06-793E-0C4D-91E9-23E1B5C9F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Recursion in SQL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6C757AE9-0DFC-A74A-8563-FB6C418658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900113"/>
            <a:ext cx="7661275" cy="4903787"/>
          </a:xfrm>
        </p:spPr>
        <p:txBody>
          <a:bodyPr/>
          <a:lstStyle/>
          <a:p>
            <a:r>
              <a:rPr lang="en-US" altLang="en-US" sz="2000" dirty="0"/>
              <a:t>Example: find which courses are a prerequisite, whether directly or indirectly, for a specific course </a:t>
            </a:r>
            <a:br>
              <a:rPr lang="en-US" altLang="en-US" sz="2000" dirty="0"/>
            </a:br>
            <a:endParaRPr lang="en-US" altLang="en-US" sz="2000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0D909246-FAF8-A667-C03A-B43A614A08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075614"/>
              </p:ext>
            </p:extLst>
          </p:nvPr>
        </p:nvGraphicFramePr>
        <p:xfrm>
          <a:off x="228600" y="1912938"/>
          <a:ext cx="2514600" cy="2209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080033463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74569145"/>
                    </a:ext>
                  </a:extLst>
                </a:gridCol>
              </a:tblGrid>
              <a:tr h="315686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course_id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prereq_id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468419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09591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423532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21667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53565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28058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4419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376CE7-D7FD-7EDE-DF69-19F57B970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024607"/>
              </p:ext>
            </p:extLst>
          </p:nvPr>
        </p:nvGraphicFramePr>
        <p:xfrm>
          <a:off x="228600" y="4698999"/>
          <a:ext cx="2514600" cy="2209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080033463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74569145"/>
                    </a:ext>
                  </a:extLst>
                </a:gridCol>
              </a:tblGrid>
              <a:tr h="315686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course_id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prereq_id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468419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09591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423532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21667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53565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28058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441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E221BDF-2122-2282-ABC4-59CF0DE2930E}"/>
              </a:ext>
            </a:extLst>
          </p:cNvPr>
          <p:cNvSpPr txBox="1"/>
          <p:nvPr/>
        </p:nvSpPr>
        <p:spPr>
          <a:xfrm>
            <a:off x="76200" y="4313792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baseline="0" dirty="0">
                <a:solidFill>
                  <a:srgbClr val="FF0000"/>
                </a:solidFill>
              </a:rPr>
              <a:t>Iteration 1: </a:t>
            </a:r>
            <a:r>
              <a:rPr lang="en-US" b="1" baseline="0" dirty="0" err="1">
                <a:solidFill>
                  <a:srgbClr val="FF0000"/>
                </a:solidFill>
              </a:rPr>
              <a:t>rec_prereq</a:t>
            </a:r>
            <a:r>
              <a:rPr lang="en-US" b="1" baseline="0" dirty="0">
                <a:solidFill>
                  <a:srgbClr val="FF0000"/>
                </a:solidFill>
              </a:rPr>
              <a:t> = 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3AE2FC7-681E-82EB-35D0-072A37423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938628"/>
              </p:ext>
            </p:extLst>
          </p:nvPr>
        </p:nvGraphicFramePr>
        <p:xfrm>
          <a:off x="4343400" y="1902052"/>
          <a:ext cx="2514600" cy="3472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080033463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74569145"/>
                    </a:ext>
                  </a:extLst>
                </a:gridCol>
              </a:tblGrid>
              <a:tr h="315686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course_id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prereq_id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468419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09591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423532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21667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53565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28058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44196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72606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17757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86780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00317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B201BC7-45F2-EFDA-D402-0CF88DF8648D}"/>
              </a:ext>
            </a:extLst>
          </p:cNvPr>
          <p:cNvSpPr txBox="1"/>
          <p:nvPr/>
        </p:nvSpPr>
        <p:spPr>
          <a:xfrm>
            <a:off x="4191000" y="1516845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baseline="0" dirty="0">
                <a:solidFill>
                  <a:srgbClr val="FF0000"/>
                </a:solidFill>
              </a:rPr>
              <a:t>Iteration 2: </a:t>
            </a:r>
            <a:r>
              <a:rPr lang="en-US" b="1" baseline="0" dirty="0" err="1">
                <a:solidFill>
                  <a:srgbClr val="FF0000"/>
                </a:solidFill>
              </a:rPr>
              <a:t>rec_prereq</a:t>
            </a:r>
            <a:r>
              <a:rPr lang="en-US" b="1" baseline="0" dirty="0">
                <a:solidFill>
                  <a:srgbClr val="FF0000"/>
                </a:solidFill>
              </a:rPr>
              <a:t> =  </a:t>
            </a:r>
          </a:p>
        </p:txBody>
      </p:sp>
    </p:spTree>
    <p:extLst>
      <p:ext uri="{BB962C8B-B14F-4D97-AF65-F5344CB8AC3E}">
        <p14:creationId xmlns:p14="http://schemas.microsoft.com/office/powerpoint/2010/main" val="8280334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>
            <a:extLst>
              <a:ext uri="{FF2B5EF4-FFF2-40B4-BE49-F238E27FC236}">
                <a16:creationId xmlns:a16="http://schemas.microsoft.com/office/drawing/2014/main" id="{0E9BFD06-793E-0C4D-91E9-23E1B5C9F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Recursion in SQL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6C757AE9-0DFC-A74A-8563-FB6C418658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900113"/>
            <a:ext cx="7661275" cy="4903787"/>
          </a:xfrm>
        </p:spPr>
        <p:txBody>
          <a:bodyPr/>
          <a:lstStyle/>
          <a:p>
            <a:r>
              <a:rPr lang="en-US" altLang="en-US" sz="2000" dirty="0"/>
              <a:t>Example: find which courses are a prerequisite, whether directly or indirectly, for a specific course </a:t>
            </a:r>
            <a:br>
              <a:rPr lang="en-US" altLang="en-US" sz="2000" dirty="0"/>
            </a:br>
            <a:endParaRPr lang="en-US" altLang="en-US" sz="2000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0D909246-FAF8-A667-C03A-B43A614A08B7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1912938"/>
          <a:ext cx="2514600" cy="2209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080033463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74569145"/>
                    </a:ext>
                  </a:extLst>
                </a:gridCol>
              </a:tblGrid>
              <a:tr h="315686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course_id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prereq_id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468419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09591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423532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21667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53565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28058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4419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376CE7-D7FD-7EDE-DF69-19F57B9703EC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4698999"/>
          <a:ext cx="2514600" cy="2209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080033463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74569145"/>
                    </a:ext>
                  </a:extLst>
                </a:gridCol>
              </a:tblGrid>
              <a:tr h="315686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course_id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prereq_id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468419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09591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423532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21667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53565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28058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441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E221BDF-2122-2282-ABC4-59CF0DE2930E}"/>
              </a:ext>
            </a:extLst>
          </p:cNvPr>
          <p:cNvSpPr txBox="1"/>
          <p:nvPr/>
        </p:nvSpPr>
        <p:spPr>
          <a:xfrm>
            <a:off x="76200" y="4313792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baseline="0" dirty="0">
                <a:solidFill>
                  <a:srgbClr val="FF0000"/>
                </a:solidFill>
              </a:rPr>
              <a:t>Iteration 1: </a:t>
            </a:r>
            <a:r>
              <a:rPr lang="en-US" b="1" baseline="0" dirty="0" err="1">
                <a:solidFill>
                  <a:srgbClr val="FF0000"/>
                </a:solidFill>
              </a:rPr>
              <a:t>rec_prereq</a:t>
            </a:r>
            <a:r>
              <a:rPr lang="en-US" b="1" baseline="0" dirty="0">
                <a:solidFill>
                  <a:srgbClr val="FF0000"/>
                </a:solidFill>
              </a:rPr>
              <a:t> = 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3AE2FC7-681E-82EB-35D0-072A37423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794512"/>
              </p:ext>
            </p:extLst>
          </p:nvPr>
        </p:nvGraphicFramePr>
        <p:xfrm>
          <a:off x="4343400" y="1902052"/>
          <a:ext cx="2514600" cy="4735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080033463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74569145"/>
                    </a:ext>
                  </a:extLst>
                </a:gridCol>
              </a:tblGrid>
              <a:tr h="315686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course_id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prereq_id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468419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09591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423532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21667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53565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28058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44196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72606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17757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86780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003174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CMSC216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3696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CMSC132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029319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826244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03479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B201BC7-45F2-EFDA-D402-0CF88DF8648D}"/>
              </a:ext>
            </a:extLst>
          </p:cNvPr>
          <p:cNvSpPr txBox="1"/>
          <p:nvPr/>
        </p:nvSpPr>
        <p:spPr>
          <a:xfrm>
            <a:off x="4191000" y="1516845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baseline="0" dirty="0">
                <a:solidFill>
                  <a:srgbClr val="FF0000"/>
                </a:solidFill>
              </a:rPr>
              <a:t>Iteration 3: </a:t>
            </a:r>
            <a:r>
              <a:rPr lang="en-US" b="1" baseline="0" dirty="0" err="1">
                <a:solidFill>
                  <a:srgbClr val="FF0000"/>
                </a:solidFill>
              </a:rPr>
              <a:t>rec_prereq</a:t>
            </a:r>
            <a:r>
              <a:rPr lang="en-US" b="1" baseline="0" dirty="0">
                <a:solidFill>
                  <a:srgbClr val="FF0000"/>
                </a:solidFill>
              </a:rPr>
              <a:t> =  </a:t>
            </a:r>
          </a:p>
        </p:txBody>
      </p:sp>
    </p:spTree>
    <p:extLst>
      <p:ext uri="{BB962C8B-B14F-4D97-AF65-F5344CB8AC3E}">
        <p14:creationId xmlns:p14="http://schemas.microsoft.com/office/powerpoint/2010/main" val="41911905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Arrays and Unnest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DF0095-C702-AA45-932F-E69C21427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881063"/>
            <a:ext cx="8374063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Allows taking an array attribute and separate out its elements</a:t>
            </a: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8F03E7-4721-F463-C008-C77F8824E40A}"/>
              </a:ext>
            </a:extLst>
          </p:cNvPr>
          <p:cNvSpPr txBox="1"/>
          <p:nvPr/>
        </p:nvSpPr>
        <p:spPr>
          <a:xfrm>
            <a:off x="228600" y="1524000"/>
            <a:ext cx="62134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aseline="0" dirty="0">
                <a:latin typeface="Monaco" pitchFamily="2" charset="77"/>
              </a:rPr>
              <a:t>CREATE TABLE </a:t>
            </a:r>
            <a:r>
              <a:rPr lang="en-US" sz="1600" baseline="0" dirty="0" err="1">
                <a:latin typeface="Monaco" pitchFamily="2" charset="77"/>
              </a:rPr>
              <a:t>sal_emp</a:t>
            </a:r>
            <a:r>
              <a:rPr lang="en-US" sz="1600" baseline="0" dirty="0">
                <a:latin typeface="Monaco" pitchFamily="2" charset="77"/>
              </a:rPr>
              <a:t> 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   (name text, 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     </a:t>
            </a:r>
            <a:r>
              <a:rPr lang="en-US" sz="1600" baseline="0" dirty="0" err="1">
                <a:latin typeface="Monaco" pitchFamily="2" charset="77"/>
              </a:rPr>
              <a:t>pay_by_quarter</a:t>
            </a:r>
            <a:r>
              <a:rPr lang="en-US" sz="1600" baseline="0" dirty="0">
                <a:latin typeface="Monaco" pitchFamily="2" charset="77"/>
              </a:rPr>
              <a:t> integer[], 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     schedule text[][] 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4D80D-6B72-D3C7-8CA0-58AA7FF6DFAD}"/>
              </a:ext>
            </a:extLst>
          </p:cNvPr>
          <p:cNvSpPr txBox="1"/>
          <p:nvPr/>
        </p:nvSpPr>
        <p:spPr>
          <a:xfrm>
            <a:off x="228600" y="3048000"/>
            <a:ext cx="8686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aseline="0" dirty="0">
                <a:latin typeface="Monaco" pitchFamily="2" charset="77"/>
              </a:rPr>
              <a:t>INSERT INTO </a:t>
            </a:r>
            <a:r>
              <a:rPr lang="en-US" sz="1600" baseline="0" dirty="0" err="1">
                <a:latin typeface="Monaco" pitchFamily="2" charset="77"/>
              </a:rPr>
              <a:t>sal_emp</a:t>
            </a:r>
            <a:r>
              <a:rPr lang="en-US" sz="1600" baseline="0" dirty="0">
                <a:latin typeface="Monaco" pitchFamily="2" charset="77"/>
              </a:rPr>
              <a:t> VALUES ('Bill', '{10000, 10000, 10000, 10000}’,             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       '{{"meeting", "lunch"}, {"training", "presentation"}}’); </a:t>
            </a:r>
          </a:p>
          <a:p>
            <a:pPr algn="l"/>
            <a:endParaRPr lang="en-US" sz="1600" baseline="0" dirty="0">
              <a:latin typeface="Monaco" pitchFamily="2" charset="77"/>
            </a:endParaRPr>
          </a:p>
          <a:p>
            <a:pPr algn="l"/>
            <a:r>
              <a:rPr lang="en-US" sz="1600" baseline="0" dirty="0">
                <a:latin typeface="Monaco" pitchFamily="2" charset="77"/>
              </a:rPr>
              <a:t>INSERT INTO </a:t>
            </a:r>
            <a:r>
              <a:rPr lang="en-US" sz="1600" baseline="0" dirty="0" err="1">
                <a:latin typeface="Monaco" pitchFamily="2" charset="77"/>
              </a:rPr>
              <a:t>sal_emp</a:t>
            </a:r>
            <a:r>
              <a:rPr lang="en-US" sz="1600" baseline="0" dirty="0">
                <a:latin typeface="Monaco" pitchFamily="2" charset="77"/>
              </a:rPr>
              <a:t> VALUES ('Carol', '{20000, 25000, 25000, 25000}’,   	     '{{"breakfast", "consulting"}, {"meeting", "lunch"}}');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CEA528-07EC-4CAB-030C-6BEFAA2C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26" y="4842098"/>
            <a:ext cx="8381781" cy="13234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F5E805-6985-9E4F-24CF-1717F0AD737D}"/>
              </a:ext>
            </a:extLst>
          </p:cNvPr>
          <p:cNvSpPr txBox="1"/>
          <p:nvPr/>
        </p:nvSpPr>
        <p:spPr>
          <a:xfrm>
            <a:off x="3750130" y="6546087"/>
            <a:ext cx="5165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/docs/current/</a:t>
            </a:r>
            <a:r>
              <a:rPr lang="en-US" dirty="0" err="1"/>
              <a:t>arrays.html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02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Arrays and Unnest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DF0095-C702-AA45-932F-E69C21427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881063"/>
            <a:ext cx="8374063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Allows taking an array attribute and separate out its elements</a:t>
            </a: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CEA528-07EC-4CAB-030C-6BEFAA2C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09" y="1612901"/>
            <a:ext cx="8381781" cy="13234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F5E805-6985-9E4F-24CF-1717F0AD737D}"/>
              </a:ext>
            </a:extLst>
          </p:cNvPr>
          <p:cNvSpPr txBox="1"/>
          <p:nvPr/>
        </p:nvSpPr>
        <p:spPr>
          <a:xfrm>
            <a:off x="3750130" y="6546087"/>
            <a:ext cx="5165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/docs/current/</a:t>
            </a:r>
            <a:r>
              <a:rPr lang="en-US" dirty="0" err="1"/>
              <a:t>arrays.html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A556EE-3BB5-8A29-E8CB-2B6CE8021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29" y="3276600"/>
            <a:ext cx="8772815" cy="10778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B20BC6-07C2-8C7E-5D00-A30B6025E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69" y="4635899"/>
            <a:ext cx="54610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4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028825" y="3091434"/>
            <a:ext cx="508635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SQL: Basics and DDL</a:t>
            </a:r>
          </a:p>
        </p:txBody>
      </p:sp>
    </p:spTree>
    <p:extLst>
      <p:ext uri="{BB962C8B-B14F-4D97-AF65-F5344CB8AC3E}">
        <p14:creationId xmlns:p14="http://schemas.microsoft.com/office/powerpoint/2010/main" val="395970743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Arrays and Unnest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DF0095-C702-AA45-932F-E69C21427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881063"/>
            <a:ext cx="8374063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Allows taking an array attribute and separate out its elements</a:t>
            </a: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CEA528-07EC-4CAB-030C-6BEFAA2C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09" y="1612901"/>
            <a:ext cx="8381781" cy="13234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F5E805-6985-9E4F-24CF-1717F0AD737D}"/>
              </a:ext>
            </a:extLst>
          </p:cNvPr>
          <p:cNvSpPr txBox="1"/>
          <p:nvPr/>
        </p:nvSpPr>
        <p:spPr>
          <a:xfrm>
            <a:off x="3750130" y="6546087"/>
            <a:ext cx="5165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/docs/current/</a:t>
            </a:r>
            <a:r>
              <a:rPr lang="en-US" dirty="0" err="1"/>
              <a:t>arrays.html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9098B-D979-BA96-DA2A-2EF4854F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12" y="3348037"/>
            <a:ext cx="75311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8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Arrays and Unnest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DF0095-C702-AA45-932F-E69C21427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881063"/>
            <a:ext cx="8374063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Allows taking an array attribute and separate out its elements</a:t>
            </a: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CEA528-07EC-4CAB-030C-6BEFAA2C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09" y="1612901"/>
            <a:ext cx="8381781" cy="13234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F5E805-6985-9E4F-24CF-1717F0AD737D}"/>
              </a:ext>
            </a:extLst>
          </p:cNvPr>
          <p:cNvSpPr txBox="1"/>
          <p:nvPr/>
        </p:nvSpPr>
        <p:spPr>
          <a:xfrm>
            <a:off x="3750130" y="6546087"/>
            <a:ext cx="5165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/docs/current/</a:t>
            </a:r>
            <a:r>
              <a:rPr lang="en-US" dirty="0" err="1"/>
              <a:t>arrays.html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2B29A6-4F87-27E1-F3DD-A09DAE02C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76599"/>
            <a:ext cx="8698202" cy="270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0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1AE20D36-1C43-C146-8820-8331FEECE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SQL Functions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BF09968-69A2-834C-B7AD-0CE49ED1D7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7445375" cy="4903788"/>
          </a:xfrm>
        </p:spPr>
        <p:txBody>
          <a:bodyPr/>
          <a:lstStyle/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Function to count number of instructors in a department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100" b="1" dirty="0"/>
              <a:t>             </a:t>
            </a:r>
            <a:r>
              <a:rPr lang="en-US" altLang="en-US" sz="1800" b="1" dirty="0"/>
              <a:t>create function </a:t>
            </a:r>
            <a:r>
              <a:rPr lang="en-US" altLang="en-US" sz="1800" i="1" dirty="0" err="1"/>
              <a:t>dept_count</a:t>
            </a:r>
            <a:r>
              <a:rPr lang="en-US" altLang="en-US" sz="1800" i="1" dirty="0"/>
              <a:t> </a:t>
            </a:r>
            <a:r>
              <a:rPr lang="en-US" altLang="en-US" sz="1800" dirty="0"/>
              <a:t>(</a:t>
            </a:r>
            <a:r>
              <a:rPr lang="en-US" altLang="en-US" sz="1800" i="1" dirty="0" err="1"/>
              <a:t>dept_name</a:t>
            </a:r>
            <a:r>
              <a:rPr lang="en-US" altLang="en-US" sz="1800" i="1" dirty="0"/>
              <a:t> </a:t>
            </a:r>
            <a:r>
              <a:rPr lang="en-US" altLang="en-US" sz="1800" b="1" dirty="0"/>
              <a:t>varchar</a:t>
            </a:r>
            <a:r>
              <a:rPr lang="en-US" altLang="en-US" sz="1800" dirty="0"/>
              <a:t>(20))</a:t>
            </a:r>
            <a:br>
              <a:rPr lang="en-US" altLang="en-US" sz="1800" b="1" dirty="0"/>
            </a:br>
            <a:r>
              <a:rPr lang="en-US" altLang="en-US" sz="1100" b="1" dirty="0"/>
              <a:t>                </a:t>
            </a:r>
            <a:r>
              <a:rPr lang="en-US" altLang="en-US" sz="1800" b="1" dirty="0"/>
              <a:t>returns integer</a:t>
            </a:r>
            <a:br>
              <a:rPr lang="en-US" altLang="en-US" sz="1800" b="1" dirty="0"/>
            </a:br>
            <a:r>
              <a:rPr lang="en-US" altLang="en-US" sz="1800" b="1" dirty="0"/>
              <a:t>               begin</a:t>
            </a:r>
            <a:br>
              <a:rPr lang="en-US" altLang="en-US" sz="1800" b="1" dirty="0"/>
            </a:br>
            <a:r>
              <a:rPr lang="en-US" altLang="en-US" sz="1800" b="1" dirty="0"/>
              <a:t>               declare </a:t>
            </a:r>
            <a:r>
              <a:rPr lang="en-US" altLang="en-US" sz="1800" i="1" dirty="0" err="1"/>
              <a:t>d_count</a:t>
            </a:r>
            <a:r>
              <a:rPr lang="en-US" altLang="en-US" sz="1800" i="1" dirty="0"/>
              <a:t>  </a:t>
            </a:r>
            <a:r>
              <a:rPr lang="en-US" altLang="en-US" sz="1800" b="1" dirty="0"/>
              <a:t>integer;</a:t>
            </a:r>
            <a:br>
              <a:rPr lang="en-US" altLang="en-US" sz="1800" b="1" dirty="0"/>
            </a:br>
            <a:r>
              <a:rPr lang="en-US" altLang="en-US" sz="1800" b="1" dirty="0"/>
              <a:t>                      select count </a:t>
            </a:r>
            <a:r>
              <a:rPr lang="en-US" altLang="en-US" sz="1800" dirty="0"/>
              <a:t>(</a:t>
            </a:r>
            <a:r>
              <a:rPr lang="en-US" altLang="en-US" sz="1800" i="1" dirty="0"/>
              <a:t>* </a:t>
            </a:r>
            <a:r>
              <a:rPr lang="en-US" altLang="en-US" sz="1800" dirty="0"/>
              <a:t>) </a:t>
            </a:r>
            <a:r>
              <a:rPr lang="en-US" altLang="en-US" sz="1800" b="1" dirty="0"/>
              <a:t>into </a:t>
            </a:r>
            <a:r>
              <a:rPr lang="en-US" altLang="en-US" sz="1800" i="1" dirty="0" err="1"/>
              <a:t>d_count</a:t>
            </a:r>
            <a:br>
              <a:rPr lang="en-US" altLang="en-US" sz="1800" i="1" dirty="0"/>
            </a:br>
            <a:r>
              <a:rPr lang="en-US" altLang="en-US" sz="1800" i="1" dirty="0"/>
              <a:t>             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</a:t>
            </a:r>
            <a:br>
              <a:rPr lang="en-US" altLang="en-US" sz="1800" i="1" dirty="0"/>
            </a:br>
            <a:r>
              <a:rPr lang="en-US" altLang="en-US" sz="1800" i="1" dirty="0"/>
              <a:t>                      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instructor.dept_name</a:t>
            </a:r>
            <a:r>
              <a:rPr lang="en-US" altLang="en-US" sz="1800" i="1" dirty="0"/>
              <a:t> = </a:t>
            </a:r>
            <a:r>
              <a:rPr lang="en-US" altLang="en-US" sz="1800" i="1" dirty="0" err="1"/>
              <a:t>dept_name</a:t>
            </a:r>
            <a:br>
              <a:rPr lang="en-US" altLang="en-US" sz="1800" i="1" dirty="0"/>
            </a:br>
            <a:r>
              <a:rPr lang="en-US" altLang="en-US" sz="1800" i="1" dirty="0"/>
              <a:t>               </a:t>
            </a:r>
            <a:r>
              <a:rPr lang="en-US" altLang="en-US" sz="1800" b="1" dirty="0"/>
              <a:t>return </a:t>
            </a:r>
            <a:r>
              <a:rPr lang="en-US" altLang="en-US" sz="1800" i="1" dirty="0" err="1"/>
              <a:t>d_count</a:t>
            </a:r>
            <a:r>
              <a:rPr lang="en-US" altLang="en-US" sz="1800" i="1" dirty="0"/>
              <a:t>;</a:t>
            </a:r>
            <a:br>
              <a:rPr lang="en-US" altLang="en-US" sz="1800" i="1" dirty="0"/>
            </a:br>
            <a:r>
              <a:rPr lang="en-US" altLang="en-US" sz="1800" i="1" dirty="0"/>
              <a:t>       </a:t>
            </a:r>
            <a:r>
              <a:rPr lang="en-US" altLang="en-US" sz="1800" b="1" dirty="0"/>
              <a:t>end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endParaRPr lang="en-US" altLang="en-US" sz="1800" b="1" dirty="0"/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Can use in queries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		</a:t>
            </a:r>
            <a:r>
              <a:rPr lang="en-US" altLang="en-US" sz="1800" b="1" dirty="0"/>
              <a:t>select </a:t>
            </a:r>
            <a:r>
              <a:rPr lang="en-US" altLang="en-US" sz="1800" i="1" dirty="0" err="1"/>
              <a:t>dept_name</a:t>
            </a:r>
            <a:r>
              <a:rPr lang="en-US" altLang="en-US" sz="1800" i="1" dirty="0"/>
              <a:t>, budget</a:t>
            </a:r>
            <a:br>
              <a:rPr lang="en-US" altLang="en-US" sz="1800" i="1" dirty="0"/>
            </a:br>
            <a:r>
              <a:rPr lang="en-US" altLang="en-US" sz="1800" i="1" dirty="0"/>
              <a:t>	</a:t>
            </a:r>
            <a:r>
              <a:rPr lang="en-US" altLang="en-US" sz="1800" b="1" dirty="0"/>
              <a:t>from</a:t>
            </a:r>
            <a:r>
              <a:rPr lang="en-US" altLang="en-US" sz="1800" i="1" dirty="0"/>
              <a:t> department</a:t>
            </a:r>
            <a:br>
              <a:rPr lang="en-US" altLang="en-US" sz="1800" i="1" dirty="0"/>
            </a:br>
            <a:r>
              <a:rPr lang="en-US" altLang="en-US" sz="1800" i="1" dirty="0"/>
              <a:t>	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dept_</a:t>
            </a:r>
            <a:r>
              <a:rPr lang="en-US" altLang="en-US" sz="1800" dirty="0" err="1"/>
              <a:t>count</a:t>
            </a:r>
            <a:r>
              <a:rPr lang="en-US" altLang="en-US" sz="1800" dirty="0"/>
              <a:t> (</a:t>
            </a:r>
            <a:r>
              <a:rPr lang="en-US" altLang="en-US" sz="1800" i="1" dirty="0" err="1"/>
              <a:t>dept_name</a:t>
            </a:r>
            <a:r>
              <a:rPr lang="en-US" altLang="en-US" sz="1800" i="1" dirty="0"/>
              <a:t> </a:t>
            </a:r>
            <a:r>
              <a:rPr lang="en-US" altLang="en-US" sz="1800" dirty="0"/>
              <a:t>) &gt; 12</a:t>
            </a:r>
            <a:endParaRPr lang="en-US" alt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112359195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1AE20D36-1C43-C146-8820-8331FEECE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SQL Procedures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BF09968-69A2-834C-B7AD-0CE49ED1D7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7445375" cy="4903788"/>
          </a:xfrm>
        </p:spPr>
        <p:txBody>
          <a:bodyPr/>
          <a:lstStyle/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Same function as a procedure</a:t>
            </a:r>
          </a:p>
          <a:p>
            <a:pPr>
              <a:buFont typeface="Monotype Sorts" pitchFamily="2" charset="2"/>
              <a:buNone/>
            </a:pPr>
            <a:r>
              <a:rPr lang="en-US" altLang="en-US" sz="1100" b="1" dirty="0"/>
              <a:t>             </a:t>
            </a:r>
            <a:r>
              <a:rPr lang="en-US" altLang="en-US" sz="1800" b="1" dirty="0"/>
              <a:t>create procedure </a:t>
            </a:r>
            <a:r>
              <a:rPr lang="en-US" altLang="en-US" sz="1800" i="1" dirty="0" err="1"/>
              <a:t>dept_count_proc</a:t>
            </a:r>
            <a:r>
              <a:rPr lang="en-US" altLang="en-US" sz="1800" i="1" dirty="0"/>
              <a:t> </a:t>
            </a:r>
            <a:r>
              <a:rPr lang="en-US" altLang="en-US" sz="1800" dirty="0"/>
              <a:t>(</a:t>
            </a:r>
            <a:r>
              <a:rPr lang="en-US" altLang="en-US" sz="1800" b="1" dirty="0"/>
              <a:t>in </a:t>
            </a:r>
            <a:r>
              <a:rPr lang="en-US" altLang="en-US" sz="1800" i="1" dirty="0" err="1"/>
              <a:t>dept_name</a:t>
            </a:r>
            <a:r>
              <a:rPr lang="en-US" altLang="en-US" sz="1800" i="1" dirty="0"/>
              <a:t> </a:t>
            </a:r>
            <a:r>
              <a:rPr lang="en-US" altLang="en-US" sz="1800" b="1" dirty="0"/>
              <a:t>varchar</a:t>
            </a:r>
            <a:r>
              <a:rPr lang="en-US" altLang="en-US" sz="1800" dirty="0"/>
              <a:t>(20), </a:t>
            </a:r>
            <a:br>
              <a:rPr lang="en-US" altLang="en-US" sz="1800" dirty="0"/>
            </a:br>
            <a:r>
              <a:rPr lang="en-US" altLang="en-US" sz="1800" dirty="0"/>
              <a:t>                                                           </a:t>
            </a:r>
            <a:r>
              <a:rPr lang="en-US" altLang="en-US" sz="1800" b="1" dirty="0"/>
              <a:t>out </a:t>
            </a:r>
            <a:r>
              <a:rPr lang="en-US" altLang="en-US" sz="1800" i="1" dirty="0" err="1"/>
              <a:t>d_count</a:t>
            </a:r>
            <a:r>
              <a:rPr lang="en-US" altLang="en-US" sz="1800" i="1" dirty="0"/>
              <a:t> </a:t>
            </a:r>
            <a:r>
              <a:rPr lang="en-US" altLang="en-US" sz="1800" b="1" dirty="0"/>
              <a:t>integer)</a:t>
            </a:r>
            <a:br>
              <a:rPr lang="en-US" altLang="en-US" sz="1800" b="1" dirty="0"/>
            </a:br>
            <a:r>
              <a:rPr lang="en-US" altLang="en-US" sz="1800" b="1" dirty="0"/>
              <a:t>   begin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 dirty="0"/>
              <a:t>	       select count</a:t>
            </a:r>
            <a:r>
              <a:rPr lang="en-US" altLang="en-US" sz="1800" dirty="0"/>
              <a:t>(</a:t>
            </a:r>
            <a:r>
              <a:rPr lang="en-US" altLang="en-US" sz="1800" i="1" dirty="0"/>
              <a:t>*</a:t>
            </a:r>
            <a:r>
              <a:rPr lang="en-US" altLang="en-US" sz="1800" dirty="0"/>
              <a:t>) </a:t>
            </a:r>
            <a:r>
              <a:rPr lang="en-US" altLang="en-US" sz="1800" b="1" dirty="0"/>
              <a:t>into </a:t>
            </a:r>
            <a:r>
              <a:rPr lang="en-US" altLang="en-US" sz="1800" i="1" dirty="0" err="1"/>
              <a:t>d_count</a:t>
            </a:r>
            <a:br>
              <a:rPr lang="en-US" altLang="en-US" sz="1800" i="1" dirty="0"/>
            </a:br>
            <a:r>
              <a:rPr lang="en-US" altLang="en-US" sz="1800" i="1" dirty="0"/>
              <a:t>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</a:t>
            </a:r>
            <a:br>
              <a:rPr lang="en-US" altLang="en-US" sz="1800" i="1" dirty="0"/>
            </a:br>
            <a:r>
              <a:rPr lang="en-US" altLang="en-US" sz="1800" i="1" dirty="0"/>
              <a:t>       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instructor.dept_name</a:t>
            </a:r>
            <a:r>
              <a:rPr lang="en-US" altLang="en-US" sz="1800" i="1" dirty="0"/>
              <a:t> = </a:t>
            </a:r>
            <a:r>
              <a:rPr lang="en-US" altLang="en-US" sz="1800" i="1" dirty="0" err="1"/>
              <a:t>dept_count_proc.dept_name</a:t>
            </a:r>
            <a:endParaRPr lang="en-US" altLang="en-US" sz="1800" i="1" dirty="0"/>
          </a:p>
          <a:p>
            <a:pPr>
              <a:buFont typeface="Monotype Sorts" pitchFamily="2" charset="2"/>
              <a:buNone/>
            </a:pPr>
            <a:r>
              <a:rPr lang="en-US" altLang="en-US" sz="1800" i="1" dirty="0"/>
              <a:t>        </a:t>
            </a:r>
            <a:r>
              <a:rPr lang="en-US" altLang="en-US" sz="1800" b="1" dirty="0"/>
              <a:t>end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endParaRPr lang="en-US" altLang="en-US" sz="1800" b="1" dirty="0"/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But use differently: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		</a:t>
            </a:r>
            <a:r>
              <a:rPr lang="en-US" altLang="en-US" sz="1800" b="1" dirty="0"/>
              <a:t> declare </a:t>
            </a:r>
            <a:r>
              <a:rPr lang="en-US" altLang="en-US" sz="1800" i="1" dirty="0" err="1"/>
              <a:t>d_count</a:t>
            </a:r>
            <a:r>
              <a:rPr lang="en-US" altLang="en-US" sz="1800" i="1" dirty="0"/>
              <a:t> </a:t>
            </a:r>
            <a:r>
              <a:rPr lang="en-US" altLang="en-US" sz="1800" b="1" dirty="0"/>
              <a:t>integer</a:t>
            </a:r>
            <a:r>
              <a:rPr lang="en-US" altLang="en-US" sz="1800" dirty="0"/>
              <a:t>;</a:t>
            </a:r>
            <a:br>
              <a:rPr lang="en-US" altLang="en-US" sz="1800" dirty="0"/>
            </a:br>
            <a:r>
              <a:rPr lang="en-US" altLang="en-US" sz="1800" dirty="0"/>
              <a:t>	 </a:t>
            </a:r>
            <a:r>
              <a:rPr lang="en-US" altLang="en-US" sz="1800" b="1" dirty="0"/>
              <a:t>call </a:t>
            </a:r>
            <a:r>
              <a:rPr lang="en-US" altLang="en-US" sz="1800" i="1" dirty="0" err="1"/>
              <a:t>dept_count_proc</a:t>
            </a:r>
            <a:r>
              <a:rPr lang="en-US" altLang="en-US" sz="1800" dirty="0"/>
              <a:t>( </a:t>
            </a:r>
            <a:r>
              <a:rPr lang="ja-JP" altLang="en-US" sz="1800"/>
              <a:t>‘</a:t>
            </a:r>
            <a:r>
              <a:rPr lang="en-US" altLang="ja-JP" sz="1800" dirty="0"/>
              <a:t>Physics</a:t>
            </a:r>
            <a:r>
              <a:rPr lang="ja-JP" altLang="en-US" sz="1800"/>
              <a:t>’</a:t>
            </a:r>
            <a:r>
              <a:rPr lang="en-US" altLang="ja-JP" sz="1800" dirty="0"/>
              <a:t>, </a:t>
            </a:r>
            <a:r>
              <a:rPr lang="en-US" altLang="ja-JP" sz="1800" i="1" dirty="0" err="1"/>
              <a:t>d_count</a:t>
            </a:r>
            <a:r>
              <a:rPr lang="en-US" altLang="ja-JP" sz="1800" dirty="0"/>
              <a:t>);</a:t>
            </a:r>
            <a:endParaRPr lang="en-US" altLang="ja-JP" sz="1800" i="1" dirty="0"/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endParaRPr lang="en-US" altLang="ja-JP" sz="1800" i="1" dirty="0"/>
          </a:p>
          <a:p>
            <a:pPr lvl="0">
              <a:buClr>
                <a:srgbClr val="2DA2BF"/>
              </a:buCl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>
                <a:solidFill>
                  <a:srgbClr val="FF0000"/>
                </a:solidFill>
              </a:rPr>
              <a:t>HOWEVER: Syntax can be wildly different across different systems</a:t>
            </a:r>
          </a:p>
          <a:p>
            <a:pPr lvl="1">
              <a:buClr>
                <a:srgbClr val="2DA2BF"/>
              </a:buCl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400" dirty="0">
                <a:solidFill>
                  <a:srgbClr val="FF0000"/>
                </a:solidFill>
              </a:rPr>
              <a:t>Was put in place by DBMS systems before standardization</a:t>
            </a:r>
          </a:p>
          <a:p>
            <a:pPr lvl="1">
              <a:buClr>
                <a:srgbClr val="2DA2BF"/>
              </a:buCl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400" dirty="0">
                <a:solidFill>
                  <a:srgbClr val="FF0000"/>
                </a:solidFill>
              </a:rPr>
              <a:t>Hard to change once customers are already using </a:t>
            </a:r>
            <a:r>
              <a:rPr lang="en-US" altLang="en-US" sz="1400" dirty="0">
                <a:solidFill>
                  <a:prstClr val="black"/>
                </a:solidFill>
              </a:rPr>
              <a:t>it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29566116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1AE20D36-1C43-C146-8820-8331FEECE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SQL Functions/Procedures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BF09968-69A2-834C-B7AD-0CE49ED1D7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2663" y="1066800"/>
            <a:ext cx="7976937" cy="4903788"/>
          </a:xfrm>
        </p:spPr>
        <p:txBody>
          <a:bodyPr/>
          <a:lstStyle/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800" dirty="0"/>
              <a:t>Stored procedures widely used in practice</a:t>
            </a:r>
          </a:p>
          <a:p>
            <a:pPr lvl="1"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400" dirty="0"/>
              <a:t>Many benefits including reusability, better performance (reduce back and forth to the DB)</a:t>
            </a:r>
          </a:p>
          <a:p>
            <a:pPr lvl="1">
              <a:tabLst>
                <a:tab pos="803275" algn="l"/>
                <a:tab pos="1370013" algn="l"/>
                <a:tab pos="2112963" algn="l"/>
              </a:tabLst>
            </a:pPr>
            <a:endParaRPr lang="en-US" altLang="ja-JP" sz="1400" dirty="0"/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800" dirty="0"/>
              <a:t>Most database systems support multiple </a:t>
            </a:r>
            <a:r>
              <a:rPr lang="en-US" altLang="ja-JP" sz="1800" dirty="0" err="1"/>
              <a:t>langauges</a:t>
            </a:r>
            <a:endParaRPr lang="en-US" altLang="ja-JP" sz="1800" dirty="0"/>
          </a:p>
          <a:p>
            <a:pPr lvl="1"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400" dirty="0"/>
              <a:t>Purely SQL </a:t>
            </a:r>
            <a:r>
              <a:rPr lang="en-US" altLang="ja-JP" sz="1400" dirty="0">
                <a:sym typeface="Wingdings" pitchFamily="2" charset="2"/>
              </a:rPr>
              <a:t> Fully procedural (e.g., C, </a:t>
            </a:r>
            <a:r>
              <a:rPr lang="en-US" altLang="ja-JP" sz="1400" dirty="0" err="1">
                <a:sym typeface="Wingdings" pitchFamily="2" charset="2"/>
              </a:rPr>
              <a:t>etc</a:t>
            </a:r>
            <a:r>
              <a:rPr lang="en-US" altLang="ja-JP" sz="1400" dirty="0">
                <a:sym typeface="Wingdings" pitchFamily="2" charset="2"/>
              </a:rPr>
              <a:t>)</a:t>
            </a:r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endParaRPr lang="en-US" altLang="ja-JP" sz="1800" dirty="0">
              <a:sym typeface="Wingdings" pitchFamily="2" charset="2"/>
            </a:endParaRPr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800" dirty="0">
                <a:sym typeface="Wingdings" pitchFamily="2" charset="2"/>
              </a:rPr>
              <a:t>PostgreSQL supports SQL, C, PL/</a:t>
            </a:r>
            <a:r>
              <a:rPr lang="en-US" altLang="ja-JP" sz="1800" dirty="0" err="1">
                <a:sym typeface="Wingdings" pitchFamily="2" charset="2"/>
              </a:rPr>
              <a:t>pgSQL</a:t>
            </a:r>
            <a:endParaRPr lang="en-US" altLang="ja-JP" sz="1800" dirty="0">
              <a:sym typeface="Wingdings" pitchFamily="2" charset="2"/>
            </a:endParaRPr>
          </a:p>
          <a:p>
            <a:pPr lvl="1"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400" dirty="0">
                <a:sym typeface="Wingdings" pitchFamily="2" charset="2"/>
              </a:rPr>
              <a:t>Note PostgreSQL 10 (that we use) does not support PROCEDURE, only FUNCTION</a:t>
            </a:r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endParaRPr lang="en-US" altLang="ja-JP" sz="1800" dirty="0"/>
          </a:p>
        </p:txBody>
      </p:sp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EC3BF544-93A5-B14F-9991-03B1823AA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" y="3518694"/>
            <a:ext cx="68453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7602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1AE20D36-1C43-C146-8820-8331FEECE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Pivots, Rollups, Cubes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B8674-3443-25B6-D00D-D3EB5382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4238"/>
            <a:ext cx="331950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79D806-8B8F-65AA-3A11-94B472873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006952"/>
            <a:ext cx="4889500" cy="275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8596AB-AA28-ACAB-9481-FE954FB49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599" y="1210468"/>
            <a:ext cx="5532767" cy="1913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A1E483-C109-3117-D0C1-C134A95A95DD}"/>
              </a:ext>
            </a:extLst>
          </p:cNvPr>
          <p:cNvSpPr txBox="1"/>
          <p:nvPr/>
        </p:nvSpPr>
        <p:spPr>
          <a:xfrm>
            <a:off x="5351552" y="6211669"/>
            <a:ext cx="379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FF0000"/>
                </a:solidFill>
              </a:rPr>
              <a:t>Not supported by PostgreSQL as is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Has something called “crosstab”</a:t>
            </a:r>
          </a:p>
        </p:txBody>
      </p:sp>
    </p:spTree>
    <p:extLst>
      <p:ext uri="{BB962C8B-B14F-4D97-AF65-F5344CB8AC3E}">
        <p14:creationId xmlns:p14="http://schemas.microsoft.com/office/powerpoint/2010/main" val="40520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1AE20D36-1C43-C146-8820-8331FEECE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Pivots, Rollups, Cubes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B8674-3443-25B6-D00D-D3EB5382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4238"/>
            <a:ext cx="331950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A1E483-C109-3117-D0C1-C134A95A95DD}"/>
              </a:ext>
            </a:extLst>
          </p:cNvPr>
          <p:cNvSpPr txBox="1"/>
          <p:nvPr/>
        </p:nvSpPr>
        <p:spPr>
          <a:xfrm>
            <a:off x="5351552" y="6211669"/>
            <a:ext cx="379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FF0000"/>
                </a:solidFill>
              </a:rPr>
              <a:t>Not supported by PostgreSQL as is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Has something called “crosstab”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066513-E6A1-3C02-1FA6-4A0375272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990154"/>
            <a:ext cx="4806704" cy="11434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E9DF32-6E73-5953-4CF0-50058FD95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270" y="2360163"/>
            <a:ext cx="2683329" cy="386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Triggers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 </a:t>
            </a:r>
            <a:r>
              <a:rPr lang="en-US" b="1" i="1" u="sng">
                <a:latin typeface="Calibri" charset="0"/>
              </a:rPr>
              <a:t>trigger</a:t>
            </a:r>
            <a:r>
              <a:rPr lang="en-US">
                <a:latin typeface="Calibri" charset="0"/>
              </a:rPr>
              <a:t> is a statement that is executed automatically by the system as a side effect of a modification to the database.	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Suppose that instead of allowing negative account balances, the bank deals with overdrafts by </a:t>
            </a:r>
          </a:p>
          <a:p>
            <a:pPr lvl="1"/>
            <a:r>
              <a:rPr lang="en-US">
                <a:latin typeface="Calibri" charset="0"/>
              </a:rPr>
              <a:t>1. setting the account balance to zero</a:t>
            </a:r>
          </a:p>
          <a:p>
            <a:pPr lvl="1"/>
            <a:r>
              <a:rPr lang="en-US">
                <a:latin typeface="Calibri" charset="0"/>
              </a:rPr>
              <a:t>2. creating a loan in the amount of the overdraft</a:t>
            </a:r>
          </a:p>
          <a:p>
            <a:pPr lvl="1"/>
            <a:r>
              <a:rPr lang="en-US">
                <a:latin typeface="Calibri" charset="0"/>
              </a:rPr>
              <a:t>3. giving this loan a loan number identical to the account number of the overdrawn account</a:t>
            </a:r>
          </a:p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4359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Trigger Example in SQL:1999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990600"/>
            <a:ext cx="7924800" cy="5029200"/>
          </a:xfrm>
        </p:spPr>
        <p:txBody>
          <a:bodyPr/>
          <a:lstStyle/>
          <a:p>
            <a:pPr>
              <a:lnSpc>
                <a:spcPct val="110000"/>
              </a:lnSpc>
              <a:buFont typeface="Wingdings 3" charset="2"/>
              <a:buNone/>
              <a:tabLst>
                <a:tab pos="908050" algn="l"/>
                <a:tab pos="1146175" algn="l"/>
              </a:tabLst>
            </a:pPr>
            <a:r>
              <a:rPr lang="en-US" sz="2000" b="1">
                <a:latin typeface="Calibri" charset="0"/>
              </a:rPr>
              <a:t>create trigger </a:t>
            </a:r>
            <a:r>
              <a:rPr lang="en-US" sz="2000" i="1">
                <a:latin typeface="Calibri" charset="0"/>
              </a:rPr>
              <a:t>overdraft-trigger </a:t>
            </a:r>
            <a:r>
              <a:rPr lang="en-US" sz="2000" b="1">
                <a:latin typeface="Calibri" charset="0"/>
              </a:rPr>
              <a:t>after update on </a:t>
            </a:r>
            <a:r>
              <a:rPr lang="en-US" sz="2000" i="1">
                <a:latin typeface="Calibri" charset="0"/>
              </a:rPr>
              <a:t>account </a:t>
            </a:r>
            <a:br>
              <a:rPr lang="en-US" sz="2000" i="1">
                <a:latin typeface="Calibri" charset="0"/>
              </a:rPr>
            </a:br>
            <a:r>
              <a:rPr lang="en-US" sz="2000" b="1">
                <a:latin typeface="Calibri" charset="0"/>
              </a:rPr>
              <a:t>referencing new row as </a:t>
            </a:r>
            <a:r>
              <a:rPr lang="en-US" sz="2000" i="1">
                <a:latin typeface="Calibri" charset="0"/>
              </a:rPr>
              <a:t>nrow                                                                                  </a:t>
            </a:r>
            <a:r>
              <a:rPr lang="en-US" sz="2000" b="1">
                <a:latin typeface="Calibri" charset="0"/>
              </a:rPr>
              <a:t>for each row</a:t>
            </a:r>
            <a:br>
              <a:rPr lang="en-US" sz="2000" b="1">
                <a:latin typeface="Calibri" charset="0"/>
              </a:rPr>
            </a:br>
            <a:r>
              <a:rPr lang="en-US" sz="2000" b="1">
                <a:latin typeface="Calibri" charset="0"/>
              </a:rPr>
              <a:t>when </a:t>
            </a:r>
            <a:r>
              <a:rPr lang="en-US" sz="2000" i="1">
                <a:latin typeface="Calibri" charset="0"/>
              </a:rPr>
              <a:t>nrow.balance </a:t>
            </a:r>
            <a:r>
              <a:rPr lang="en-US" sz="2000">
                <a:latin typeface="Calibri" charset="0"/>
              </a:rPr>
              <a:t>&lt; 0</a:t>
            </a:r>
            <a:br>
              <a:rPr lang="en-US" sz="2000">
                <a:latin typeface="Calibri" charset="0"/>
              </a:rPr>
            </a:br>
            <a:r>
              <a:rPr lang="en-US" sz="2000" b="1">
                <a:latin typeface="Calibri" charset="0"/>
              </a:rPr>
              <a:t>begin atomic</a:t>
            </a:r>
            <a:br>
              <a:rPr lang="en-US" sz="2000" b="1">
                <a:latin typeface="Calibri" charset="0"/>
              </a:rPr>
            </a:br>
            <a:r>
              <a:rPr lang="en-US" sz="2000" b="1">
                <a:latin typeface="Calibri" charset="0"/>
              </a:rPr>
              <a:t>	 </a:t>
            </a:r>
            <a:r>
              <a:rPr lang="en-US" sz="2000" i="1">
                <a:latin typeface="Calibri" charset="0"/>
              </a:rPr>
              <a:t>actions to be taken</a:t>
            </a:r>
            <a:endParaRPr lang="en-US" sz="2000" b="1">
              <a:latin typeface="Calibri" charset="0"/>
            </a:endParaRPr>
          </a:p>
          <a:p>
            <a:pPr>
              <a:lnSpc>
                <a:spcPct val="110000"/>
              </a:lnSpc>
              <a:buFont typeface="Wingdings 3" charset="2"/>
              <a:buNone/>
              <a:tabLst>
                <a:tab pos="908050" algn="l"/>
                <a:tab pos="1146175" algn="l"/>
              </a:tabLst>
            </a:pPr>
            <a:r>
              <a:rPr lang="en-US" sz="2000" b="1">
                <a:latin typeface="Calibri" charset="0"/>
              </a:rPr>
              <a:t>     end		</a:t>
            </a:r>
          </a:p>
        </p:txBody>
      </p:sp>
    </p:spTree>
    <p:extLst>
      <p:ext uri="{BB962C8B-B14F-4D97-AF65-F5344CB8AC3E}">
        <p14:creationId xmlns:p14="http://schemas.microsoft.com/office/powerpoint/2010/main" val="218522633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Trigger Example in SQL:1999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990600"/>
            <a:ext cx="7924800" cy="5029200"/>
          </a:xfrm>
        </p:spPr>
        <p:txBody>
          <a:bodyPr/>
          <a:lstStyle/>
          <a:p>
            <a:pPr>
              <a:lnSpc>
                <a:spcPct val="110000"/>
              </a:lnSpc>
              <a:buFont typeface="Wingdings 3" charset="2"/>
              <a:buNone/>
              <a:tabLst>
                <a:tab pos="908050" algn="l"/>
                <a:tab pos="1146175" algn="l"/>
              </a:tabLst>
            </a:pPr>
            <a:r>
              <a:rPr lang="en-US" sz="2000" b="1">
                <a:latin typeface="Calibri" charset="0"/>
              </a:rPr>
              <a:t>create trigger </a:t>
            </a:r>
            <a:r>
              <a:rPr lang="en-US" sz="2000" i="1">
                <a:latin typeface="Calibri" charset="0"/>
              </a:rPr>
              <a:t>overdraft-trigger </a:t>
            </a:r>
            <a:r>
              <a:rPr lang="en-US" sz="2000" b="1">
                <a:latin typeface="Calibri" charset="0"/>
              </a:rPr>
              <a:t>after update on </a:t>
            </a:r>
            <a:r>
              <a:rPr lang="en-US" sz="2000" i="1">
                <a:latin typeface="Calibri" charset="0"/>
              </a:rPr>
              <a:t>account </a:t>
            </a:r>
            <a:br>
              <a:rPr lang="en-US" sz="2000" i="1">
                <a:latin typeface="Calibri" charset="0"/>
              </a:rPr>
            </a:br>
            <a:r>
              <a:rPr lang="en-US" sz="2000" b="1">
                <a:latin typeface="Calibri" charset="0"/>
              </a:rPr>
              <a:t>referencing new row as </a:t>
            </a:r>
            <a:r>
              <a:rPr lang="en-US" sz="2000" i="1">
                <a:latin typeface="Calibri" charset="0"/>
              </a:rPr>
              <a:t>nrow                                                                                  </a:t>
            </a:r>
            <a:r>
              <a:rPr lang="en-US" sz="2000" b="1">
                <a:latin typeface="Calibri" charset="0"/>
              </a:rPr>
              <a:t>for each row</a:t>
            </a:r>
            <a:br>
              <a:rPr lang="en-US" sz="2000" b="1">
                <a:latin typeface="Calibri" charset="0"/>
              </a:rPr>
            </a:br>
            <a:r>
              <a:rPr lang="en-US" sz="2000" b="1">
                <a:latin typeface="Calibri" charset="0"/>
              </a:rPr>
              <a:t>when </a:t>
            </a:r>
            <a:r>
              <a:rPr lang="en-US" sz="2000" i="1">
                <a:latin typeface="Calibri" charset="0"/>
              </a:rPr>
              <a:t>nrow.balance </a:t>
            </a:r>
            <a:r>
              <a:rPr lang="en-US" sz="2000">
                <a:latin typeface="Calibri" charset="0"/>
              </a:rPr>
              <a:t>&lt; 0</a:t>
            </a:r>
            <a:br>
              <a:rPr lang="en-US" sz="2000">
                <a:latin typeface="Calibri" charset="0"/>
              </a:rPr>
            </a:br>
            <a:r>
              <a:rPr lang="en-US" sz="2000" b="1">
                <a:latin typeface="Calibri" charset="0"/>
              </a:rPr>
              <a:t>begin atomic</a:t>
            </a:r>
            <a:br>
              <a:rPr lang="en-US" sz="2000" b="1">
                <a:latin typeface="Calibri" charset="0"/>
              </a:rPr>
            </a:br>
            <a:r>
              <a:rPr lang="en-US" sz="2000" b="1">
                <a:latin typeface="Calibri" charset="0"/>
              </a:rPr>
              <a:t>	insert into </a:t>
            </a:r>
            <a:r>
              <a:rPr lang="en-US" sz="2000" i="1">
                <a:latin typeface="Calibri" charset="0"/>
              </a:rPr>
              <a:t>borrower</a:t>
            </a:r>
            <a:r>
              <a:rPr lang="en-US" sz="2000" b="1">
                <a:latin typeface="Calibri" charset="0"/>
              </a:rPr>
              <a:t> </a:t>
            </a:r>
            <a:br>
              <a:rPr lang="en-US" sz="2000" b="1">
                <a:latin typeface="Calibri" charset="0"/>
              </a:rPr>
            </a:br>
            <a:r>
              <a:rPr lang="en-US" sz="2000" b="1">
                <a:latin typeface="Calibri" charset="0"/>
              </a:rPr>
              <a:t>		(select </a:t>
            </a:r>
            <a:r>
              <a:rPr lang="en-US" sz="2000" i="1">
                <a:latin typeface="Calibri" charset="0"/>
              </a:rPr>
              <a:t>customer-name, account-number</a:t>
            </a:r>
            <a:br>
              <a:rPr lang="en-US" sz="2000" i="1">
                <a:latin typeface="Calibri" charset="0"/>
              </a:rPr>
            </a:br>
            <a:r>
              <a:rPr lang="en-US" sz="2000" i="1">
                <a:latin typeface="Calibri" charset="0"/>
              </a:rPr>
              <a:t>   </a:t>
            </a:r>
            <a:r>
              <a:rPr lang="en-US" sz="2000" b="1">
                <a:latin typeface="Calibri" charset="0"/>
              </a:rPr>
              <a:t>		 from </a:t>
            </a:r>
            <a:r>
              <a:rPr lang="en-US" sz="2000" i="1">
                <a:latin typeface="Calibri" charset="0"/>
              </a:rPr>
              <a:t>depositor</a:t>
            </a:r>
            <a:br>
              <a:rPr lang="en-US" sz="2000" i="1">
                <a:latin typeface="Calibri" charset="0"/>
              </a:rPr>
            </a:br>
            <a:r>
              <a:rPr lang="en-US" sz="2000" i="1">
                <a:latin typeface="Calibri" charset="0"/>
              </a:rPr>
              <a:t> </a:t>
            </a:r>
            <a:r>
              <a:rPr lang="en-US" sz="2000" b="1">
                <a:latin typeface="Calibri" charset="0"/>
              </a:rPr>
              <a:t>		 where </a:t>
            </a:r>
            <a:r>
              <a:rPr lang="en-US" sz="2000" i="1">
                <a:latin typeface="Calibri" charset="0"/>
              </a:rPr>
              <a:t>nrow.account-number = depositor.account-number</a:t>
            </a:r>
            <a:r>
              <a:rPr lang="en-US" sz="2000">
                <a:latin typeface="Calibri" charset="0"/>
              </a:rPr>
              <a:t>);</a:t>
            </a:r>
            <a:br>
              <a:rPr lang="en-US" sz="2000">
                <a:latin typeface="Calibri" charset="0"/>
              </a:rPr>
            </a:br>
            <a:r>
              <a:rPr lang="en-US" sz="2000" b="1">
                <a:latin typeface="Calibri" charset="0"/>
              </a:rPr>
              <a:t>        insert into </a:t>
            </a:r>
            <a:r>
              <a:rPr lang="en-US" sz="2000" i="1">
                <a:latin typeface="Calibri" charset="0"/>
              </a:rPr>
              <a:t>loan </a:t>
            </a:r>
            <a:r>
              <a:rPr lang="en-US" sz="2000" b="1">
                <a:latin typeface="Calibri" charset="0"/>
              </a:rPr>
              <a:t>values</a:t>
            </a:r>
            <a:br>
              <a:rPr lang="en-US" sz="2000">
                <a:latin typeface="Calibri" charset="0"/>
              </a:rPr>
            </a:br>
            <a:r>
              <a:rPr lang="en-US" sz="2000">
                <a:latin typeface="Calibri" charset="0"/>
              </a:rPr>
              <a:t>		(</a:t>
            </a:r>
            <a:r>
              <a:rPr lang="en-US" sz="2000" i="1">
                <a:latin typeface="Calibri" charset="0"/>
              </a:rPr>
              <a:t>nrow.account-number, nrow.branch-name, nrow.balance</a:t>
            </a:r>
            <a:r>
              <a:rPr lang="en-US" sz="2000">
                <a:latin typeface="Calibri" charset="0"/>
              </a:rPr>
              <a:t>);</a:t>
            </a:r>
            <a:br>
              <a:rPr lang="en-US" sz="2000">
                <a:latin typeface="Calibri" charset="0"/>
              </a:rPr>
            </a:br>
            <a:r>
              <a:rPr lang="en-US" sz="2000">
                <a:latin typeface="Calibri" charset="0"/>
              </a:rPr>
              <a:t>       </a:t>
            </a:r>
            <a:r>
              <a:rPr lang="en-US" sz="2000" b="1">
                <a:latin typeface="Calibri" charset="0"/>
              </a:rPr>
              <a:t> update </a:t>
            </a:r>
            <a:r>
              <a:rPr lang="en-US" sz="2000" i="1">
                <a:latin typeface="Calibri" charset="0"/>
              </a:rPr>
              <a:t>account </a:t>
            </a:r>
            <a:r>
              <a:rPr lang="en-US" sz="2000" b="1">
                <a:latin typeface="Calibri" charset="0"/>
              </a:rPr>
              <a:t>set </a:t>
            </a:r>
            <a:r>
              <a:rPr lang="en-US" sz="2000" i="1">
                <a:latin typeface="Calibri" charset="0"/>
              </a:rPr>
              <a:t>balance </a:t>
            </a:r>
            <a:r>
              <a:rPr lang="en-US" sz="2000">
                <a:latin typeface="Calibri" charset="0"/>
              </a:rPr>
              <a:t>= 0</a:t>
            </a:r>
            <a:br>
              <a:rPr lang="en-US" sz="2000">
                <a:latin typeface="Calibri" charset="0"/>
              </a:rPr>
            </a:br>
            <a:r>
              <a:rPr lang="en-US" sz="2000" b="1">
                <a:latin typeface="Calibri" charset="0"/>
              </a:rPr>
              <a:t>	where </a:t>
            </a:r>
            <a:r>
              <a:rPr lang="en-US" sz="2000" i="1">
                <a:latin typeface="Calibri" charset="0"/>
              </a:rPr>
              <a:t>account.account-number = nrow.account-number</a:t>
            </a:r>
            <a:br>
              <a:rPr lang="en-US" sz="2000" i="1">
                <a:latin typeface="Calibri" charset="0"/>
              </a:rPr>
            </a:br>
            <a:r>
              <a:rPr lang="en-US" sz="2000" b="1">
                <a:latin typeface="Calibri" charset="0"/>
              </a:rPr>
              <a:t>end		</a:t>
            </a:r>
          </a:p>
        </p:txBody>
      </p:sp>
    </p:spTree>
    <p:extLst>
      <p:ext uri="{BB962C8B-B14F-4D97-AF65-F5344CB8AC3E}">
        <p14:creationId xmlns:p14="http://schemas.microsoft.com/office/powerpoint/2010/main" val="1859730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3.1, 3.2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SQL Overview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to create relations using SQL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to insert/delete/update tuples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Basics and DDL</a:t>
            </a:r>
          </a:p>
        </p:txBody>
      </p:sp>
    </p:spTree>
    <p:extLst>
      <p:ext uri="{BB962C8B-B14F-4D97-AF65-F5344CB8AC3E}">
        <p14:creationId xmlns:p14="http://schemas.microsoft.com/office/powerpoint/2010/main" val="42823856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PostgreSQL Trigger Syntax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057BEB-89C4-7D4F-B16F-D8C0E4F8F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95400"/>
            <a:ext cx="762460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9EED6E-6A8C-2B40-9F5E-909396EC19BC}"/>
              </a:ext>
            </a:extLst>
          </p:cNvPr>
          <p:cNvSpPr/>
          <p:nvPr/>
        </p:nvSpPr>
        <p:spPr>
          <a:xfrm>
            <a:off x="304800" y="4953000"/>
            <a:ext cx="41183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4"/>
              </a:rPr>
              <a:t>https://www.postgresql.org/docs/12/sql-createtrigger.html</a:t>
            </a: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NOTE: We use PostgreSQL 10, which does not support PROCEUDRE</a:t>
            </a:r>
          </a:p>
        </p:txBody>
      </p:sp>
    </p:spTree>
    <p:extLst>
      <p:ext uri="{BB962C8B-B14F-4D97-AF65-F5344CB8AC3E}">
        <p14:creationId xmlns:p14="http://schemas.microsoft.com/office/powerpoint/2010/main" val="183746407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Triggers…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External World Actions</a:t>
            </a:r>
          </a:p>
          <a:p>
            <a:pPr lvl="1"/>
            <a:r>
              <a:rPr lang="en-US">
                <a:latin typeface="Calibri" charset="0"/>
              </a:rPr>
              <a:t>How does the DB </a:t>
            </a:r>
            <a:r>
              <a:rPr lang="en-US" i="1">
                <a:latin typeface="Calibri" charset="0"/>
              </a:rPr>
              <a:t>order</a:t>
            </a:r>
            <a:r>
              <a:rPr lang="en-US">
                <a:latin typeface="Calibri" charset="0"/>
              </a:rPr>
              <a:t> something if the inventory is low ?</a:t>
            </a:r>
          </a:p>
          <a:p>
            <a:pPr lvl="3"/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Syntax</a:t>
            </a:r>
          </a:p>
          <a:p>
            <a:pPr lvl="1"/>
            <a:r>
              <a:rPr lang="en-US">
                <a:latin typeface="Calibri" charset="0"/>
              </a:rPr>
              <a:t>Every system has its own syntax</a:t>
            </a:r>
          </a:p>
          <a:p>
            <a:pPr lvl="3"/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Careful with triggers</a:t>
            </a:r>
          </a:p>
          <a:p>
            <a:pPr lvl="1"/>
            <a:r>
              <a:rPr lang="en-US">
                <a:latin typeface="Calibri" charset="0"/>
              </a:rPr>
              <a:t>Cascading triggers, Infinite Sequences…</a:t>
            </a:r>
          </a:p>
          <a:p>
            <a:pPr lvl="4"/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More Info/Examples:</a:t>
            </a:r>
          </a:p>
          <a:p>
            <a:pPr lvl="1"/>
            <a:r>
              <a:rPr lang="en-US">
                <a:latin typeface="Calibri" charset="0"/>
                <a:hlinkClick r:id="rId3"/>
              </a:rPr>
              <a:t>http://www.adp-gmbh.ch/ora/sql/create_trigger.html</a:t>
            </a:r>
            <a:endParaRPr lang="en-US">
              <a:latin typeface="Calibri" charset="0"/>
            </a:endParaRPr>
          </a:p>
          <a:p>
            <a:pPr lvl="1"/>
            <a:r>
              <a:rPr lang="en-US">
                <a:latin typeface="Calibri" charset="0"/>
              </a:rPr>
              <a:t>Google: “create trigger” oracle download-uk</a:t>
            </a:r>
          </a:p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24938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1B62CD48-2078-5C4D-A896-EA5731963D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Authorization/Security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1E0994E-74EF-754F-9F5F-1E96172D16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886733"/>
            <a:ext cx="8374063" cy="5578475"/>
          </a:xfrm>
        </p:spPr>
        <p:txBody>
          <a:bodyPr/>
          <a:lstStyle/>
          <a:p>
            <a:r>
              <a:rPr lang="en-US" altLang="en-US" sz="2000" dirty="0"/>
              <a:t>GRANT and REVOKE keywords</a:t>
            </a:r>
            <a:endParaRPr lang="en-US" altLang="en-US" dirty="0"/>
          </a:p>
          <a:p>
            <a:pPr lvl="1"/>
            <a:r>
              <a:rPr lang="en-US" altLang="en-US" sz="1600" b="1" dirty="0"/>
              <a:t>grant select on </a:t>
            </a:r>
            <a:r>
              <a:rPr lang="en-US" altLang="en-US" sz="1600" i="1" dirty="0"/>
              <a:t>instructor </a:t>
            </a:r>
            <a:r>
              <a:rPr lang="en-US" altLang="en-US" sz="1600" b="1" dirty="0"/>
              <a:t>to </a:t>
            </a:r>
            <a:r>
              <a:rPr lang="en-US" altLang="en-US" sz="1600" i="1" dirty="0"/>
              <a:t>U</a:t>
            </a:r>
            <a:r>
              <a:rPr lang="en-US" altLang="en-US" sz="1600" baseline="-25000" dirty="0"/>
              <a:t>1</a:t>
            </a:r>
            <a:r>
              <a:rPr lang="en-US" altLang="en-US" sz="1600" i="1" dirty="0"/>
              <a:t>, U</a:t>
            </a:r>
            <a:r>
              <a:rPr lang="en-US" altLang="en-US" sz="1600" baseline="-25000" dirty="0"/>
              <a:t>2</a:t>
            </a:r>
            <a:r>
              <a:rPr lang="en-US" altLang="en-US" sz="1600" i="1" dirty="0"/>
              <a:t>, U</a:t>
            </a:r>
            <a:r>
              <a:rPr lang="en-US" altLang="en-US" sz="1600" baseline="-25000" dirty="0"/>
              <a:t>3</a:t>
            </a:r>
          </a:p>
          <a:p>
            <a:pPr lvl="1"/>
            <a:r>
              <a:rPr lang="en-US" altLang="en-US" sz="1600" b="1" dirty="0"/>
              <a:t>revoke select on </a:t>
            </a:r>
            <a:r>
              <a:rPr lang="en-US" altLang="en-US" sz="1600" i="1" dirty="0"/>
              <a:t>branch  </a:t>
            </a:r>
            <a:r>
              <a:rPr lang="en-US" altLang="en-US" sz="1600" b="1" dirty="0"/>
              <a:t>from </a:t>
            </a:r>
            <a:r>
              <a:rPr lang="en-US" altLang="en-US" sz="1600" i="1" dirty="0"/>
              <a:t>U</a:t>
            </a:r>
            <a:r>
              <a:rPr lang="en-US" altLang="en-US" sz="1600" i="1" baseline="-25000" dirty="0"/>
              <a:t>1</a:t>
            </a:r>
            <a:r>
              <a:rPr lang="en-US" altLang="en-US" sz="1600" i="1" dirty="0"/>
              <a:t>, U</a:t>
            </a:r>
            <a:r>
              <a:rPr lang="en-US" altLang="en-US" sz="1600" i="1" baseline="-25000" dirty="0"/>
              <a:t>2</a:t>
            </a:r>
            <a:r>
              <a:rPr lang="en-US" altLang="en-US" sz="1600" i="1" dirty="0"/>
              <a:t>, U</a:t>
            </a:r>
            <a:r>
              <a:rPr lang="en-US" altLang="en-US" sz="1600" i="1" baseline="-25000" dirty="0"/>
              <a:t>3</a:t>
            </a:r>
          </a:p>
          <a:p>
            <a:pPr lvl="1"/>
            <a:endParaRPr lang="en-US" altLang="en-US" sz="1600" dirty="0"/>
          </a:p>
          <a:p>
            <a:r>
              <a:rPr lang="en-US" altLang="en-US" sz="2000" dirty="0"/>
              <a:t>Can provide select, insert, update, delete privileges</a:t>
            </a:r>
          </a:p>
          <a:p>
            <a:endParaRPr lang="en-US" altLang="en-US" sz="2000" dirty="0"/>
          </a:p>
          <a:p>
            <a:r>
              <a:rPr lang="en-US" altLang="en-US" sz="2000" dirty="0"/>
              <a:t>Can provide this for tables, schemas, “functions/procedures”, etc.</a:t>
            </a:r>
          </a:p>
          <a:p>
            <a:pPr lvl="1"/>
            <a:r>
              <a:rPr lang="en-US" altLang="en-US" sz="1600" dirty="0"/>
              <a:t>Some databases support doing this at the level of individual “tuples”</a:t>
            </a:r>
          </a:p>
          <a:p>
            <a:pPr lvl="2"/>
            <a:r>
              <a:rPr lang="en-US" altLang="en-US" sz="1600" dirty="0"/>
              <a:t>MS SQL Server: </a:t>
            </a:r>
            <a:r>
              <a:rPr lang="en-US" altLang="en-US" sz="1600" dirty="0">
                <a:hlinkClick r:id="rId3"/>
              </a:rPr>
              <a:t>https://docs.microsoft.com/en-us/sql/relational-databases/security/row-level-security?view=sql-server-ver15</a:t>
            </a:r>
            <a:endParaRPr lang="en-US" altLang="en-US" sz="1600" dirty="0"/>
          </a:p>
          <a:p>
            <a:pPr lvl="2"/>
            <a:r>
              <a:rPr lang="en-US" altLang="en-US" sz="1600" dirty="0"/>
              <a:t>PostgreSQL: https://</a:t>
            </a:r>
            <a:r>
              <a:rPr lang="en-US" altLang="en-US" sz="1600" dirty="0" err="1"/>
              <a:t>www.postgresql.org</a:t>
            </a:r>
            <a:r>
              <a:rPr lang="en-US" altLang="en-US" sz="1600" dirty="0"/>
              <a:t>/docs/10/</a:t>
            </a:r>
            <a:r>
              <a:rPr lang="en-US" altLang="en-US" sz="1600" dirty="0" err="1"/>
              <a:t>ddl-rowsecurity.html</a:t>
            </a:r>
            <a:endParaRPr lang="en-US" altLang="en-US" sz="1800" dirty="0"/>
          </a:p>
          <a:p>
            <a:endParaRPr lang="en-US" altLang="en-US" sz="2000" b="1" dirty="0"/>
          </a:p>
          <a:p>
            <a:r>
              <a:rPr lang="en-US" altLang="en-US" sz="2000" dirty="0"/>
              <a:t>Can also create “Roles” and do security at the level of roles</a:t>
            </a:r>
          </a:p>
          <a:p>
            <a:endParaRPr lang="en-US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0989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u="sng" dirty="0">
                <a:ea typeface="+mj-ea"/>
                <a:cs typeface="+mj-cs"/>
              </a:rPr>
              <a:t>Aside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800100" y="3091434"/>
            <a:ext cx="75438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Anatomy of a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65392001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Sections 9.1, 9.2, 9.3.5, 9.3.6, 9.4.3</a:t>
            </a:r>
          </a:p>
          <a:p>
            <a:pPr lvl="1"/>
            <a:r>
              <a:rPr lang="en-US" dirty="0">
                <a:latin typeface="Calibri" charset="0"/>
              </a:rPr>
              <a:t>Much not covered in depth in the book, but lot of good tutorials on the web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Web Applications Work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Some of the underlying technologies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REST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Anatomy of a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85418072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/>
              </a:rPr>
              <a:t>Application Architecture Evolution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7788513" cy="1986296"/>
          </a:xfrm>
        </p:spPr>
        <p:txBody>
          <a:bodyPr/>
          <a:lstStyle/>
          <a:p>
            <a:r>
              <a:rPr lang="en-US" altLang="en-US" dirty="0"/>
              <a:t>Three distinct era</a:t>
            </a:r>
            <a:r>
              <a:rPr lang="en-US" altLang="ja-JP" dirty="0"/>
              <a:t>s of application architecture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Mainframe (1960’</a:t>
            </a:r>
            <a:r>
              <a:rPr lang="en-US" altLang="ja-JP" dirty="0">
                <a:ea typeface="ＭＳ Ｐゴシック" pitchFamily="34" charset="-128"/>
              </a:rPr>
              <a:t>s and 70’s)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Personal computer era (1980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s)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Web era (mid 1990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onwards)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Web and Smartphone era (2010 onwards)</a:t>
            </a:r>
          </a:p>
        </p:txBody>
      </p:sp>
      <p:pic>
        <p:nvPicPr>
          <p:cNvPr id="819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992" y="3581400"/>
            <a:ext cx="7788513" cy="245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590271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6DFCA1-678E-974F-80C8-ECF8F2EBE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browsers and mobile applications have become de facto standard user interface </a:t>
            </a:r>
          </a:p>
          <a:p>
            <a:pPr lvl="1"/>
            <a:r>
              <a:rPr lang="en-US" dirty="0"/>
              <a:t>Wide cross-platform accessibility</a:t>
            </a:r>
          </a:p>
          <a:p>
            <a:pPr lvl="1"/>
            <a:r>
              <a:rPr lang="en-US" dirty="0"/>
              <a:t>No need to download something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365F45-CF9E-D147-9895-D251A8A4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or Mobile Applications</a:t>
            </a:r>
          </a:p>
        </p:txBody>
      </p:sp>
      <p:pic>
        <p:nvPicPr>
          <p:cNvPr id="4" name="Picture 4" descr="9">
            <a:extLst>
              <a:ext uri="{FF2B5EF4-FFF2-40B4-BE49-F238E27FC236}">
                <a16:creationId xmlns:a16="http://schemas.microsoft.com/office/drawing/2014/main" id="{7F659B8E-14DD-C040-9350-B1D6AF2A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421633"/>
            <a:ext cx="4099059" cy="220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87369F40-B3F3-C942-9AEB-73FDB7273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74974" y="4523546"/>
            <a:ext cx="4098550" cy="220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6BB0DD-7C41-D140-90AD-9138F71AE1A2}"/>
              </a:ext>
            </a:extLst>
          </p:cNvPr>
          <p:cNvSpPr txBox="1"/>
          <p:nvPr/>
        </p:nvSpPr>
        <p:spPr>
          <a:xfrm>
            <a:off x="4490357" y="3236967"/>
            <a:ext cx="412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Three Tier or Two Tier Architectures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33BA5C6-97FB-354F-8B6B-E5A52DA17ACC}"/>
              </a:ext>
            </a:extLst>
          </p:cNvPr>
          <p:cNvSpPr/>
          <p:nvPr/>
        </p:nvSpPr>
        <p:spPr>
          <a:xfrm rot="3971683">
            <a:off x="6202043" y="3997898"/>
            <a:ext cx="1038317" cy="20438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253B316-64DA-A041-9D7A-E9C314D36BB3}"/>
              </a:ext>
            </a:extLst>
          </p:cNvPr>
          <p:cNvSpPr/>
          <p:nvPr/>
        </p:nvSpPr>
        <p:spPr>
          <a:xfrm rot="8997419">
            <a:off x="3774389" y="3621945"/>
            <a:ext cx="858266" cy="21634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8191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365F45-CF9E-D147-9895-D251A8A4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runs where?</a:t>
            </a:r>
          </a:p>
        </p:txBody>
      </p:sp>
      <p:pic>
        <p:nvPicPr>
          <p:cNvPr id="4" name="Picture 4" descr="9">
            <a:extLst>
              <a:ext uri="{FF2B5EF4-FFF2-40B4-BE49-F238E27FC236}">
                <a16:creationId xmlns:a16="http://schemas.microsoft.com/office/drawing/2014/main" id="{7F659B8E-14DD-C040-9350-B1D6AF2A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094288"/>
            <a:ext cx="4419600" cy="2376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A58D3F0-CC92-B548-8FE4-05E433CFC7C1}"/>
              </a:ext>
            </a:extLst>
          </p:cNvPr>
          <p:cNvGrpSpPr/>
          <p:nvPr/>
        </p:nvGrpSpPr>
        <p:grpSpPr>
          <a:xfrm>
            <a:off x="222738" y="3269098"/>
            <a:ext cx="3352800" cy="2634724"/>
            <a:chOff x="222738" y="3269098"/>
            <a:chExt cx="3352800" cy="26347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DDC90B-F3DB-514A-A96A-8F089E2B83E9}"/>
                </a:ext>
              </a:extLst>
            </p:cNvPr>
            <p:cNvSpPr txBox="1"/>
            <p:nvPr/>
          </p:nvSpPr>
          <p:spPr>
            <a:xfrm>
              <a:off x="222738" y="3657053"/>
              <a:ext cx="33528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Web Browser (Firefox, Chrome, Safari, Edge)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HTML to render webpages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Javascript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for “client-side scripting” (running code in your browser without contacting the server)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Flash (not supported much – too much security risk)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Java “applets” – less common today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57DA2FA8-0734-F946-918A-32DC4CC5251E}"/>
                </a:ext>
              </a:extLst>
            </p:cNvPr>
            <p:cNvSpPr/>
            <p:nvPr/>
          </p:nvSpPr>
          <p:spPr>
            <a:xfrm rot="19372274">
              <a:off x="875332" y="3269098"/>
              <a:ext cx="585913" cy="319806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701BC3-8FD5-7E48-B108-B763F0CE9243}"/>
              </a:ext>
            </a:extLst>
          </p:cNvPr>
          <p:cNvGrpSpPr/>
          <p:nvPr/>
        </p:nvGrpSpPr>
        <p:grpSpPr>
          <a:xfrm>
            <a:off x="5276938" y="-23703"/>
            <a:ext cx="3486062" cy="1978123"/>
            <a:chOff x="5276938" y="-23703"/>
            <a:chExt cx="3486062" cy="19781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8D8F99-9801-9F45-856C-79C34B39F745}"/>
                </a:ext>
              </a:extLst>
            </p:cNvPr>
            <p:cNvSpPr txBox="1"/>
            <p:nvPr/>
          </p:nvSpPr>
          <p:spPr>
            <a:xfrm>
              <a:off x="5410200" y="-23703"/>
              <a:ext cx="33528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Flask, Django, Tomcat, Node.js, and others 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Accept requests from the client and pass to the application server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Pass application server response back to the client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Support HTTP and HTTPS connections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12720F3F-981B-D34C-887D-96B7410E5094}"/>
                </a:ext>
              </a:extLst>
            </p:cNvPr>
            <p:cNvSpPr/>
            <p:nvPr/>
          </p:nvSpPr>
          <p:spPr>
            <a:xfrm rot="6741474">
              <a:off x="4951284" y="1488400"/>
              <a:ext cx="791674" cy="140365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E3F3DB-2886-2A41-8B34-FB530B54CB61}"/>
              </a:ext>
            </a:extLst>
          </p:cNvPr>
          <p:cNvGrpSpPr/>
          <p:nvPr/>
        </p:nvGrpSpPr>
        <p:grpSpPr>
          <a:xfrm>
            <a:off x="4457700" y="2861898"/>
            <a:ext cx="3352800" cy="3681819"/>
            <a:chOff x="4457700" y="2861898"/>
            <a:chExt cx="3352800" cy="36818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83BED3-B7F1-844F-B372-74AD715375C1}"/>
                </a:ext>
              </a:extLst>
            </p:cNvPr>
            <p:cNvSpPr txBox="1"/>
            <p:nvPr/>
          </p:nvSpPr>
          <p:spPr>
            <a:xfrm>
              <a:off x="4457700" y="4512392"/>
              <a:ext cx="33528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PostgreSQL, Oracle, SQL Server, Amazon RDS (Relational Databases)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MongoDB (Document/JSON databases)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SQLite --- not typically for production environments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Pretty much any database can be used…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3C8E8CA6-FFB1-694E-BF46-AC6175D2152C}"/>
                </a:ext>
              </a:extLst>
            </p:cNvPr>
            <p:cNvSpPr/>
            <p:nvPr/>
          </p:nvSpPr>
          <p:spPr>
            <a:xfrm rot="15461968">
              <a:off x="4744002" y="3565833"/>
              <a:ext cx="1637197" cy="229328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165EBE-50A8-8B48-A368-9D1402433635}"/>
              </a:ext>
            </a:extLst>
          </p:cNvPr>
          <p:cNvGrpSpPr/>
          <p:nvPr/>
        </p:nvGrpSpPr>
        <p:grpSpPr>
          <a:xfrm>
            <a:off x="5562600" y="2216741"/>
            <a:ext cx="3552092" cy="1815882"/>
            <a:chOff x="5562600" y="2216741"/>
            <a:chExt cx="3552092" cy="18158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906462-3930-B54D-BADF-F65D32717B1C}"/>
                </a:ext>
              </a:extLst>
            </p:cNvPr>
            <p:cNvSpPr txBox="1"/>
            <p:nvPr/>
          </p:nvSpPr>
          <p:spPr>
            <a:xfrm>
              <a:off x="6266127" y="2216741"/>
              <a:ext cx="284856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Encapsulates business logic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Needs to support different user flows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Needs to handle all of the rendering and visualization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Ruby-on-rails, Django, Flask, Angular, React, PHP, and many others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629BA70C-DD07-484F-8402-4921C005FB11}"/>
                </a:ext>
              </a:extLst>
            </p:cNvPr>
            <p:cNvSpPr/>
            <p:nvPr/>
          </p:nvSpPr>
          <p:spPr>
            <a:xfrm rot="10800000">
              <a:off x="5562600" y="2328136"/>
              <a:ext cx="791674" cy="140365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241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5BB582-81E6-AC45-9A1D-46EA9E7B6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pPr lvl="1"/>
            <a:r>
              <a:rPr lang="en-US" dirty="0"/>
              <a:t>Controls display of content on webpages</a:t>
            </a:r>
          </a:p>
          <a:p>
            <a:r>
              <a:rPr lang="en-US" dirty="0"/>
              <a:t>HTTP/HTTPS, Sessions, Cookies</a:t>
            </a:r>
          </a:p>
          <a:p>
            <a:pPr lvl="1"/>
            <a:r>
              <a:rPr lang="en-US" dirty="0"/>
              <a:t>How “clients” connect to “servers”</a:t>
            </a:r>
          </a:p>
          <a:p>
            <a:r>
              <a:rPr lang="en-US" dirty="0"/>
              <a:t>Server-side vs client-side scripting</a:t>
            </a:r>
          </a:p>
          <a:p>
            <a:pPr lvl="1"/>
            <a:r>
              <a:rPr lang="en-US" dirty="0"/>
              <a:t>Some processing happens on the server, but increasingly on the client (though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  <a:p>
            <a:r>
              <a:rPr lang="en-US" dirty="0"/>
              <a:t>REST, SOAP, </a:t>
            </a:r>
            <a:r>
              <a:rPr lang="en-US" dirty="0" err="1"/>
              <a:t>GraphQL</a:t>
            </a:r>
            <a:endParaRPr lang="en-US" dirty="0"/>
          </a:p>
          <a:p>
            <a:pPr lvl="1"/>
            <a:r>
              <a:rPr lang="en-US" dirty="0"/>
              <a:t>Protocols for “clients” to requests things from the “servers” (or for two web services to talk to each other)</a:t>
            </a:r>
          </a:p>
          <a:p>
            <a:r>
              <a:rPr lang="en-US" dirty="0"/>
              <a:t>Web APIs (typically REST or </a:t>
            </a:r>
            <a:r>
              <a:rPr lang="en-US" dirty="0" err="1"/>
              <a:t>GraphQL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Some services available on the Web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E04F7-0129-EB4D-9566-7CC2D7A9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Key Technologies</a:t>
            </a:r>
          </a:p>
        </p:txBody>
      </p:sp>
    </p:spTree>
    <p:extLst>
      <p:ext uri="{BB962C8B-B14F-4D97-AF65-F5344CB8AC3E}">
        <p14:creationId xmlns:p14="http://schemas.microsoft.com/office/powerpoint/2010/main" val="51716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8E04F7-0129-EB4D-9566-7CC2D7A9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REST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6F7764F-F819-7B45-90B7-251AC2430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90600"/>
            <a:ext cx="8783053" cy="469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Representation State Transfer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: use standard HTTP requests to execute a request (against a web or application server) and return data 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ct val="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Technically REST is a software architectural style -- APIs that conform to it are called RESTful APIs</a:t>
            </a:r>
          </a:p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34" charset="-128"/>
            </a:endParaRPr>
          </a:p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</a:rPr>
              <a:t>How REST uses the five standard HTTP request types: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POST: Invoke the method that corresponds to the URL, typically with data that is sent with the request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GET: Retrieve the data (no data sent with the request)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PUT: Reverse of GET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PATCH: Update some data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DELETE: Delete the data</a:t>
            </a:r>
          </a:p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34" charset="-128"/>
            </a:endParaRPr>
          </a:p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34" charset="-128"/>
            </a:endParaRPr>
          </a:p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Calibri"/>
                <a:ea typeface="ＭＳ Ｐゴシック" pitchFamily="34" charset="-128"/>
              </a:rPr>
              <a:t>Alternative: 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Calibri"/>
                <a:ea typeface="ＭＳ Ｐゴシック" pitchFamily="34" charset="-128"/>
              </a:rPr>
              <a:t>GraphQL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</a:rPr>
              <a:t> -- uses HTTP POST calls, where the body of the call tells the web server what needs to be done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ct val="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34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238C8A-FFD9-8D42-9BA1-C79C379A9525}"/>
              </a:ext>
            </a:extLst>
          </p:cNvPr>
          <p:cNvSpPr txBox="1"/>
          <p:nvPr/>
        </p:nvSpPr>
        <p:spPr>
          <a:xfrm>
            <a:off x="5837357" y="3810000"/>
            <a:ext cx="3206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As someone on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Stackoverflow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put it: “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is the way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HTTP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should be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2530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rPr>
              <a:t>History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Helvetica" charset="0"/>
              </a:rPr>
              <a:t>IBM Sequel language developed as part of System R project at the IBM San Jose Research Laboratory</a:t>
            </a:r>
            <a:endParaRPr lang="en-US" dirty="0">
              <a:latin typeface="Helvetica" charset="0"/>
            </a:endParaRPr>
          </a:p>
          <a:p>
            <a:r>
              <a:rPr lang="en-US" sz="2000" dirty="0">
                <a:latin typeface="Helvetica" charset="0"/>
              </a:rPr>
              <a:t>Renamed Structured Query Language (SQL)</a:t>
            </a:r>
            <a:endParaRPr lang="en-US" dirty="0">
              <a:latin typeface="Helvetica" charset="0"/>
            </a:endParaRPr>
          </a:p>
          <a:p>
            <a:r>
              <a:rPr lang="en-US" sz="2000" dirty="0">
                <a:latin typeface="Helvetica" charset="0"/>
              </a:rPr>
              <a:t>ANSI and ISO standard SQL:</a:t>
            </a:r>
            <a:endParaRPr lang="en-US" dirty="0">
              <a:latin typeface="Helvetica" charset="0"/>
            </a:endParaRPr>
          </a:p>
          <a:p>
            <a:pPr lvl="1"/>
            <a:r>
              <a:rPr lang="en-US" sz="2000" dirty="0">
                <a:latin typeface="Helvetica" charset="0"/>
              </a:rPr>
              <a:t>SQL-86, SQL-89</a:t>
            </a:r>
            <a:r>
              <a:rPr lang="en-US" dirty="0">
                <a:latin typeface="Helvetica" charset="0"/>
              </a:rPr>
              <a:t>, </a:t>
            </a:r>
            <a:r>
              <a:rPr lang="en-US" sz="2000" dirty="0">
                <a:latin typeface="Helvetica" charset="0"/>
              </a:rPr>
              <a:t>SQL-92</a:t>
            </a:r>
            <a:r>
              <a:rPr lang="en-US" dirty="0">
                <a:latin typeface="Helvetica" charset="0"/>
              </a:rPr>
              <a:t> </a:t>
            </a:r>
          </a:p>
          <a:p>
            <a:pPr lvl="1"/>
            <a:r>
              <a:rPr lang="en-US" sz="2000" dirty="0">
                <a:latin typeface="Helvetica" charset="0"/>
              </a:rPr>
              <a:t>SQL:1999, SQL:2003, SQL:2008</a:t>
            </a:r>
            <a:endParaRPr lang="en-US" dirty="0">
              <a:latin typeface="Helvetica" charset="0"/>
            </a:endParaRPr>
          </a:p>
          <a:p>
            <a:r>
              <a:rPr lang="en-US" sz="2000" dirty="0">
                <a:latin typeface="Helvetica" charset="0"/>
              </a:rPr>
              <a:t>Commercial systems offer most, if not all, SQL-92 features, plus varying feature sets from later standards and special proprietary features.</a:t>
            </a:r>
            <a:r>
              <a:rPr lang="en-US" dirty="0">
                <a:latin typeface="Helvetica" charset="0"/>
              </a:rPr>
              <a:t> 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Helvetica" charset="0"/>
              </a:rPr>
              <a:t>Not all examples here may work on your particular system.</a:t>
            </a:r>
          </a:p>
          <a:p>
            <a:pPr lvl="1"/>
            <a:endParaRPr lang="en-US" sz="2000" dirty="0">
              <a:solidFill>
                <a:schemeClr val="tx2"/>
              </a:solidFill>
              <a:latin typeface="Helvetica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Helvetica" charset="0"/>
              </a:rPr>
              <a:t>Several alternative syntaxes to write the same queries</a:t>
            </a:r>
            <a:endParaRPr lang="en-US" sz="2400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5782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8E04F7-0129-EB4D-9566-7CC2D7A9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REST – GET Calls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DBF8F5-CBD3-FA42-9236-ECA16ED48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6400800" cy="523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E28D57-2E6F-1E45-BA70-B7636AD7AAD7}"/>
              </a:ext>
            </a:extLst>
          </p:cNvPr>
          <p:cNvSpPr/>
          <p:nvPr/>
        </p:nvSpPr>
        <p:spPr>
          <a:xfrm>
            <a:off x="4457700" y="6384303"/>
            <a:ext cx="4572000" cy="2564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https://</a:t>
            </a:r>
            <a:r>
              <a:rPr kumimoji="0" lang="en-US" sz="1600" b="0" i="0" u="none" strike="noStrike" kern="120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www.howtographql.com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/basics/1-graphql-is-the-better-rest/</a:t>
            </a:r>
          </a:p>
        </p:txBody>
      </p:sp>
    </p:spTree>
    <p:extLst>
      <p:ext uri="{BB962C8B-B14F-4D97-AF65-F5344CB8AC3E}">
        <p14:creationId xmlns:p14="http://schemas.microsoft.com/office/powerpoint/2010/main" val="31171720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8E04F7-0129-EB4D-9566-7CC2D7A9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REST Example: Twitter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6D7A81A-FB4C-BB4B-B3F5-39CEBC1AA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38688"/>
            <a:ext cx="6705600" cy="478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9299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sz="4000" dirty="0">
                <a:ea typeface="+mj-ea"/>
                <a:cs typeface="+mj-cs"/>
              </a:rPr>
              <a:t>Module: </a:t>
            </a:r>
            <a:r>
              <a:rPr lang="en-US" sz="4000" u="sng" dirty="0">
                <a:ea typeface="+mj-ea"/>
                <a:cs typeface="+mj-cs"/>
              </a:rPr>
              <a:t>Relational Model + SQL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800100" y="2912554"/>
            <a:ext cx="7543800" cy="1382141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 and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153476697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Sections 5.1, 9.4.2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Why use a programming language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Embedded SQL vs OBDC/JDBC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Object-relational impedance mismatch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Object-relational Mapping Frameworks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and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4979669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2400" dirty="0"/>
              <a:t>Programmers/developers more comfortable using a programming language like Java, Python, etc.</a:t>
            </a:r>
          </a:p>
          <a:p>
            <a:pPr lvl="1"/>
            <a:r>
              <a:rPr lang="en-US" sz="2000" dirty="0">
                <a:latin typeface="Calibri" charset="0"/>
              </a:rPr>
              <a:t>SQL not natural for many things</a:t>
            </a:r>
          </a:p>
          <a:p>
            <a:pPr lvl="1"/>
            <a:r>
              <a:rPr lang="en-US" sz="2000" dirty="0">
                <a:latin typeface="Calibri" charset="0"/>
              </a:rPr>
              <a:t>Performance issues in going back and forth to the database</a:t>
            </a:r>
          </a:p>
          <a:p>
            <a:pPr lvl="3"/>
            <a:endParaRPr lang="en-US" sz="16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Need to deal with </a:t>
            </a:r>
            <a:r>
              <a:rPr lang="en-US" sz="2400" dirty="0">
                <a:solidFill>
                  <a:schemeClr val="accent2"/>
                </a:solidFill>
                <a:latin typeface="Calibri" charset="0"/>
              </a:rPr>
              <a:t>impedance mismatch </a:t>
            </a:r>
            <a:r>
              <a:rPr lang="en-US" sz="2400" dirty="0">
                <a:latin typeface="Calibri" charset="0"/>
              </a:rPr>
              <a:t>between:</a:t>
            </a:r>
          </a:p>
          <a:p>
            <a:pPr lvl="1"/>
            <a:r>
              <a:rPr lang="en-US" sz="2000" dirty="0">
                <a:latin typeface="Calibri" charset="0"/>
              </a:rPr>
              <a:t>how data is represented in memory (typically as objects) </a:t>
            </a:r>
          </a:p>
          <a:p>
            <a:pPr lvl="1"/>
            <a:r>
              <a:rPr lang="en-US" sz="2000" dirty="0">
                <a:latin typeface="Calibri" charset="0"/>
              </a:rPr>
              <a:t>how it is stored (typically in a “normalized” relational schema)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and Programming Languages</a:t>
            </a:r>
          </a:p>
        </p:txBody>
      </p:sp>
      <p:pic>
        <p:nvPicPr>
          <p:cNvPr id="8194" name="Picture 2" descr="Diagram showing how object-relational mappers bridge the database and Python objects.">
            <a:extLst>
              <a:ext uri="{FF2B5EF4-FFF2-40B4-BE49-F238E27FC236}">
                <a16:creationId xmlns:a16="http://schemas.microsoft.com/office/drawing/2014/main" id="{5C66FCF7-5572-AD4A-B439-69A40BC72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7200"/>
            <a:ext cx="7086600" cy="267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9FAF70D-4F53-6E42-B249-31855B157B73}"/>
              </a:ext>
            </a:extLst>
          </p:cNvPr>
          <p:cNvSpPr/>
          <p:nvPr/>
        </p:nvSpPr>
        <p:spPr>
          <a:xfrm>
            <a:off x="533400" y="5769225"/>
            <a:ext cx="4114800" cy="76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76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84250"/>
            <a:ext cx="87630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Use a standard protocol like JDBC (Java Database Connectivity) to talk to the database from the programming language</a:t>
            </a: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pPr lvl="3"/>
            <a:endParaRPr lang="en-US" sz="1100" dirty="0">
              <a:latin typeface="Calibri" charset="0"/>
            </a:endParaRPr>
          </a:p>
          <a:p>
            <a:r>
              <a:rPr lang="en-US" sz="1800" dirty="0">
                <a:latin typeface="Calibri" charset="0"/>
              </a:rPr>
              <a:t>Doesn’t solve impedance mismatch problem</a:t>
            </a:r>
          </a:p>
          <a:p>
            <a:pPr lvl="1"/>
            <a:r>
              <a:rPr lang="en-US" sz="1800" dirty="0">
                <a:latin typeface="Calibri" charset="0"/>
              </a:rPr>
              <a:t>Have to convert from the “result tuples” into “objects” and vice versa (when updating)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1: JDBC/ODBC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D93D97-EF7A-014A-A49A-62667967C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28800"/>
            <a:ext cx="7086600" cy="341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2963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AEFE69-E3E7-AA46-920C-A53368DC5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240276" cy="6899709"/>
          </a:xfrm>
        </p:spPr>
      </p:pic>
    </p:spTree>
    <p:extLst>
      <p:ext uri="{BB962C8B-B14F-4D97-AF65-F5344CB8AC3E}">
        <p14:creationId xmlns:p14="http://schemas.microsoft.com/office/powerpoint/2010/main" val="228324230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763000" cy="5105400"/>
          </a:xfrm>
        </p:spPr>
        <p:txBody>
          <a:bodyPr/>
          <a:lstStyle/>
          <a:p>
            <a:r>
              <a:rPr lang="en-US" altLang="en-US" sz="1600" dirty="0"/>
              <a:t>WARNING: always use prepared statements when taking an input from the user and adding it to a query </a:t>
            </a:r>
            <a:r>
              <a:rPr lang="en-US" altLang="en-US" sz="1600" dirty="0">
                <a:solidFill>
                  <a:schemeClr val="accent2"/>
                </a:solidFill>
              </a:rPr>
              <a:t>(Related to the issue of SQL Injection attacks)</a:t>
            </a:r>
          </a:p>
          <a:p>
            <a:pPr lvl="1"/>
            <a:r>
              <a:rPr lang="en-US" altLang="en-US" sz="1400" dirty="0">
                <a:ea typeface="ＭＳ Ｐゴシック" panose="020B0600070205080204" pitchFamily="34" charset="-128"/>
              </a:rPr>
              <a:t>NEVER create a query by concatenating strings</a:t>
            </a:r>
          </a:p>
          <a:p>
            <a:pPr lvl="1"/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"insert into instructor values(</a:t>
            </a:r>
            <a:r>
              <a:rPr lang="en-US" altLang="ja-JP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' " + ID + " ', ' " + name + " ', " + " ' + dept name + " ', " ' balance + </a:t>
            </a:r>
            <a:r>
              <a:rPr lang="en-US" altLang="ja-JP" sz="1400" dirty="0"/>
              <a:t>'</a:t>
            </a:r>
            <a:r>
              <a:rPr lang="en-US" altLang="ja-JP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)</a:t>
            </a:r>
            <a:r>
              <a:rPr lang="ja-JP" altLang="en-US" sz="1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“</a:t>
            </a:r>
            <a:endParaRPr lang="en-US" altLang="ja-JP" sz="1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What if name is </a:t>
            </a:r>
            <a:r>
              <a:rPr lang="ja-JP" altLang="en-US" sz="1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“</a:t>
            </a:r>
            <a:r>
              <a:rPr lang="en-US" altLang="ja-JP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D'Souza</a:t>
            </a:r>
            <a:r>
              <a:rPr lang="ja-JP" altLang="en-US" sz="1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”</a:t>
            </a:r>
            <a:r>
              <a:rPr lang="en-US" altLang="ja-JP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?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9537" indent="0">
              <a:buNone/>
            </a:pP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3250" lvl="2" indent="0">
              <a:buNone/>
            </a:pP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PreparedStatement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= </a:t>
            </a: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conn.prepareStatement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("insert into instructor values(?,?,?,?)");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pStmt.setString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(1, "88877");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pStmt.setString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(2, "Perry");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pStmt.setString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(3, "Finance");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pStmt.setInt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(4, 125000);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pStmt.executeUpdate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pStmt.setString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(1, "88878");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pStmt.executeUpdate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();</a:t>
            </a:r>
          </a:p>
          <a:p>
            <a:endParaRPr lang="en-US" altLang="en-US" sz="1800" dirty="0"/>
          </a:p>
          <a:p>
            <a:r>
              <a:rPr lang="en-US" sz="1600" dirty="0">
                <a:latin typeface="Calibri" charset="0"/>
              </a:rPr>
              <a:t>Python psycopg2 also has its own way of doing prepared statements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1: JDBC/ODBC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BE906D-5D2E-4247-BEEF-A08B54E81187}"/>
              </a:ext>
            </a:extLst>
          </p:cNvPr>
          <p:cNvSpPr/>
          <p:nvPr/>
        </p:nvSpPr>
        <p:spPr>
          <a:xfrm>
            <a:off x="838200" y="5486400"/>
            <a:ext cx="5638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cur = 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conn.cursor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for 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j in parameters: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cur.execute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 "select * from tables where 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= %s and j = %s", (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j))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for record in cur: 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do_something_with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(record)</a:t>
            </a:r>
          </a:p>
        </p:txBody>
      </p:sp>
    </p:spTree>
    <p:extLst>
      <p:ext uri="{BB962C8B-B14F-4D97-AF65-F5344CB8AC3E}">
        <p14:creationId xmlns:p14="http://schemas.microsoft.com/office/powerpoint/2010/main" val="253444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763000" cy="5105400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JDBC Features</a:t>
            </a:r>
          </a:p>
          <a:p>
            <a:pPr lvl="1"/>
            <a:r>
              <a:rPr lang="en-US" altLang="en-US" sz="1800" dirty="0"/>
              <a:t>Getting schemas, columns, primary keys</a:t>
            </a:r>
          </a:p>
          <a:p>
            <a:pPr lvl="2"/>
            <a:r>
              <a:rPr lang="en-US" altLang="en-US" sz="1600" dirty="0" err="1"/>
              <a:t>DatabaseMetaData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dbmd</a:t>
            </a:r>
            <a:r>
              <a:rPr lang="en-US" altLang="en-US" sz="1600" dirty="0"/>
              <a:t> = </a:t>
            </a:r>
            <a:r>
              <a:rPr lang="en-US" altLang="en-US" sz="1600" dirty="0" err="1"/>
              <a:t>conn.getMetaData</a:t>
            </a:r>
            <a:r>
              <a:rPr lang="en-US" altLang="en-US" sz="1600" dirty="0"/>
              <a:t>()</a:t>
            </a:r>
          </a:p>
          <a:p>
            <a:pPr lvl="1"/>
            <a:r>
              <a:rPr lang="en-US" altLang="en-US" sz="1800" dirty="0"/>
              <a:t>Transaction control</a:t>
            </a:r>
          </a:p>
          <a:p>
            <a:pPr lvl="2"/>
            <a:r>
              <a:rPr lang="en-US" altLang="en-US" sz="1600" dirty="0" err="1"/>
              <a:t>conn.commit</a:t>
            </a:r>
            <a:r>
              <a:rPr lang="en-US" altLang="en-US" sz="1600" dirty="0"/>
              <a:t>(), </a:t>
            </a:r>
            <a:r>
              <a:rPr lang="en-US" altLang="en-US" sz="1600" dirty="0" err="1"/>
              <a:t>conn.rollback</a:t>
            </a:r>
            <a:r>
              <a:rPr lang="en-US" altLang="en-US" sz="1600" dirty="0"/>
              <a:t>()</a:t>
            </a:r>
          </a:p>
          <a:p>
            <a:pPr lvl="1"/>
            <a:r>
              <a:rPr lang="en-US" altLang="en-US" sz="1800" dirty="0"/>
              <a:t>Calling functions and procedures</a:t>
            </a:r>
          </a:p>
          <a:p>
            <a:pPr lvl="1"/>
            <a:endParaRPr lang="en-US" altLang="en-US" sz="1800" dirty="0"/>
          </a:p>
          <a:p>
            <a:endParaRPr lang="en-US" altLang="en-US" sz="2200" dirty="0"/>
          </a:p>
          <a:p>
            <a:r>
              <a:rPr lang="en-US" altLang="en-US" sz="2200" dirty="0"/>
              <a:t>ODBC: Open Database Connectivity Standard</a:t>
            </a:r>
          </a:p>
          <a:p>
            <a:pPr lvl="1"/>
            <a:r>
              <a:rPr lang="en-US" altLang="en-US" sz="1800" dirty="0"/>
              <a:t>Similar in many ways</a:t>
            </a:r>
          </a:p>
          <a:p>
            <a:pPr lvl="1"/>
            <a:r>
              <a:rPr lang="en-US" altLang="en-US" sz="1800" dirty="0"/>
              <a:t>Older – designed by Microsoft and typically used in C, C++, like languages</a:t>
            </a:r>
          </a:p>
          <a:p>
            <a:pPr lvl="2"/>
            <a:r>
              <a:rPr lang="en-US" altLang="en-US" sz="1600" dirty="0"/>
              <a:t>Java supports as well but slower</a:t>
            </a:r>
          </a:p>
          <a:p>
            <a:pPr lvl="2"/>
            <a:endParaRPr lang="en-US" altLang="en-US" sz="1600" dirty="0"/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1: JDBC/ODBC</a:t>
            </a:r>
          </a:p>
        </p:txBody>
      </p:sp>
    </p:spTree>
    <p:extLst>
      <p:ext uri="{BB962C8B-B14F-4D97-AF65-F5344CB8AC3E}">
        <p14:creationId xmlns:p14="http://schemas.microsoft.com/office/powerpoint/2010/main" val="67034696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1800" dirty="0">
                <a:latin typeface="Calibri" charset="0"/>
              </a:rPr>
              <a:t>SQL standard defines embeddings of SQL in a variety of programming languages such as C, C++, Java, Fortran, and PL/1</a:t>
            </a:r>
          </a:p>
          <a:p>
            <a:pPr lvl="1"/>
            <a:r>
              <a:rPr lang="en-US" sz="1600" dirty="0">
                <a:latin typeface="Calibri" charset="0"/>
              </a:rPr>
              <a:t>The language in which embedded is call “host” language</a:t>
            </a:r>
            <a:endParaRPr lang="en-US" sz="1800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2: Embedded SQL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8E293A-B7C4-C949-B786-A0888215E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057400"/>
            <a:ext cx="5046628" cy="461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10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rPr>
              <a:t>Different Types of Constructs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/>
              <a:t>Data definition language </a:t>
            </a:r>
            <a:r>
              <a:rPr lang="en-US" sz="2400" dirty="0"/>
              <a:t>(DDL): Defining/modifying schemas</a:t>
            </a:r>
          </a:p>
          <a:p>
            <a:pPr lvl="1"/>
            <a:r>
              <a:rPr lang="en-US" sz="1800" b="1" dirty="0"/>
              <a:t>Integrity constraints: </a:t>
            </a:r>
            <a:r>
              <a:rPr lang="en-US" sz="1800" dirty="0"/>
              <a:t>Specifying conditions the data must satisfy</a:t>
            </a:r>
          </a:p>
          <a:p>
            <a:pPr lvl="1"/>
            <a:r>
              <a:rPr lang="en-US" sz="1800" b="1" dirty="0"/>
              <a:t>View definition: </a:t>
            </a:r>
            <a:r>
              <a:rPr lang="en-US" sz="1800" dirty="0"/>
              <a:t>Defining views over data</a:t>
            </a:r>
          </a:p>
          <a:p>
            <a:pPr lvl="1"/>
            <a:r>
              <a:rPr lang="en-US" sz="1800" b="1" dirty="0"/>
              <a:t>Authorization: </a:t>
            </a:r>
            <a:r>
              <a:rPr lang="en-US" sz="1800" dirty="0"/>
              <a:t>Who can access what</a:t>
            </a:r>
            <a:endParaRPr lang="en-US" sz="1800" b="1" dirty="0"/>
          </a:p>
          <a:p>
            <a:r>
              <a:rPr lang="en-US" sz="2400" b="1" dirty="0"/>
              <a:t>Data-manipulation language </a:t>
            </a:r>
            <a:r>
              <a:rPr lang="en-US" sz="2400" dirty="0"/>
              <a:t>(DML): Insert/delete/update tuples, queries</a:t>
            </a:r>
          </a:p>
          <a:p>
            <a:r>
              <a:rPr lang="en-US" sz="2400" b="1" dirty="0"/>
              <a:t>Transaction control: </a:t>
            </a:r>
          </a:p>
          <a:p>
            <a:r>
              <a:rPr lang="en-US" sz="2400" b="1" dirty="0"/>
              <a:t>Embedded SQL: </a:t>
            </a:r>
            <a:r>
              <a:rPr lang="en-US" sz="2400" dirty="0"/>
              <a:t>Calling SQL from within programming languages</a:t>
            </a:r>
          </a:p>
          <a:p>
            <a:r>
              <a:rPr lang="en-US" sz="2400" b="1" dirty="0"/>
              <a:t>Creating indexes, Query Optimization control…</a:t>
            </a:r>
          </a:p>
        </p:txBody>
      </p:sp>
    </p:spTree>
    <p:extLst>
      <p:ext uri="{BB962C8B-B14F-4D97-AF65-F5344CB8AC3E}">
        <p14:creationId xmlns:p14="http://schemas.microsoft.com/office/powerpoint/2010/main" val="24246041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SQL standard defines embeddings of SQL in a variety of programming languages such as C, C++, Java, Fortran, and PL/1</a:t>
            </a:r>
          </a:p>
          <a:p>
            <a:pPr lvl="1"/>
            <a:r>
              <a:rPr lang="en-US" sz="1800" dirty="0">
                <a:latin typeface="Calibri" charset="0"/>
              </a:rPr>
              <a:t>The language in which embedded is call “host” language</a:t>
            </a:r>
          </a:p>
          <a:p>
            <a:pPr lvl="1"/>
            <a:endParaRPr lang="en-US" sz="1800" dirty="0">
              <a:latin typeface="Calibri" charset="0"/>
            </a:endParaRPr>
          </a:p>
          <a:p>
            <a:r>
              <a:rPr lang="en-US" sz="2000" dirty="0">
                <a:latin typeface="Calibri" charset="0"/>
              </a:rPr>
              <a:t>Needs compiler support for the host language</a:t>
            </a:r>
          </a:p>
          <a:p>
            <a:pPr lvl="1"/>
            <a:r>
              <a:rPr lang="en-US" sz="1600" dirty="0">
                <a:latin typeface="Calibri" charset="0"/>
              </a:rPr>
              <a:t>The compiler needs to know what to do with the EXEC SQL commands</a:t>
            </a:r>
          </a:p>
          <a:p>
            <a:pPr lvl="1"/>
            <a:r>
              <a:rPr lang="en-US" sz="1600" dirty="0">
                <a:latin typeface="Calibri" charset="0"/>
              </a:rPr>
              <a:t>Hard to port </a:t>
            </a:r>
          </a:p>
          <a:p>
            <a:pPr lvl="1"/>
            <a:endParaRPr lang="en-US" sz="1600" dirty="0">
              <a:latin typeface="Calibri" charset="0"/>
            </a:endParaRPr>
          </a:p>
          <a:p>
            <a:r>
              <a:rPr lang="en-US" sz="2000" dirty="0">
                <a:latin typeface="Calibri" charset="0"/>
              </a:rPr>
              <a:t>Doesn’t solve impedance mismatch problem</a:t>
            </a:r>
          </a:p>
          <a:p>
            <a:pPr lvl="1"/>
            <a:r>
              <a:rPr lang="en-US" sz="1800" dirty="0">
                <a:latin typeface="Calibri" charset="0"/>
              </a:rPr>
              <a:t>Have to convert from the “result tuples” into “objects” and vice versa (when updating)</a:t>
            </a:r>
          </a:p>
          <a:p>
            <a:pPr lvl="1"/>
            <a:endParaRPr lang="en-US" sz="1800" dirty="0">
              <a:latin typeface="Calibri" charset="0"/>
            </a:endParaRPr>
          </a:p>
          <a:p>
            <a:r>
              <a:rPr lang="en-US" sz="2000" dirty="0">
                <a:latin typeface="Calibri" charset="0"/>
              </a:rPr>
              <a:t>Not a preferred approach today</a:t>
            </a:r>
          </a:p>
          <a:p>
            <a:pPr marL="109537" indent="0">
              <a:buNone/>
            </a:pPr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2: Embedded SQL</a:t>
            </a:r>
          </a:p>
        </p:txBody>
      </p:sp>
    </p:spTree>
    <p:extLst>
      <p:ext uri="{BB962C8B-B14F-4D97-AF65-F5344CB8AC3E}">
        <p14:creationId xmlns:p14="http://schemas.microsoft.com/office/powerpoint/2010/main" val="65433864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Often there are vendor-specific libraries that sometimes use internal protocols (and not JDBC/ODBC)</a:t>
            </a:r>
          </a:p>
          <a:p>
            <a:r>
              <a:rPr lang="en-US" sz="2000" dirty="0">
                <a:latin typeface="Calibri" charset="0"/>
              </a:rPr>
              <a:t>e.g., python psycopg2 for PostgreSQL – although similar to JDBC calls, it uses the same proprietary protocol that ‘</a:t>
            </a:r>
            <a:r>
              <a:rPr lang="en-US" sz="2000" dirty="0" err="1">
                <a:latin typeface="Calibri" charset="0"/>
              </a:rPr>
              <a:t>psql</a:t>
            </a:r>
            <a:r>
              <a:rPr lang="en-US" sz="2000" dirty="0">
                <a:latin typeface="Calibri" charset="0"/>
              </a:rPr>
              <a:t>’ uses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3: Custom Libraries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D7755D2-E302-584B-A9B7-A9D387F95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52176"/>
            <a:ext cx="5118100" cy="364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9555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Aimed at solving the impedance mismatch</a:t>
            </a:r>
          </a:p>
          <a:p>
            <a:pPr lvl="1"/>
            <a:r>
              <a:rPr lang="en-US" sz="1600" dirty="0">
                <a:latin typeface="Calibri" charset="0"/>
              </a:rPr>
              <a:t>Primarily for Web Application Development</a:t>
            </a:r>
          </a:p>
          <a:p>
            <a:r>
              <a:rPr lang="en-US" sz="2000" dirty="0">
                <a:latin typeface="Calibri" charset="0"/>
              </a:rPr>
              <a:t>The ORM takes care of the mapping between objects and the database</a:t>
            </a:r>
          </a:p>
          <a:p>
            <a:pPr lvl="1"/>
            <a:r>
              <a:rPr lang="en-US" sz="1600" dirty="0">
                <a:latin typeface="Calibri" charset="0"/>
              </a:rPr>
              <a:t>Although largely designed around RDBMS, some ORMs support other databases as well </a:t>
            </a:r>
          </a:p>
          <a:p>
            <a:r>
              <a:rPr lang="en-US" sz="2000" dirty="0">
                <a:latin typeface="Calibri" charset="0"/>
              </a:rPr>
              <a:t>The programmer works with objects, and never directly sees the SQL</a:t>
            </a:r>
          </a:p>
          <a:p>
            <a:pPr lvl="1"/>
            <a:r>
              <a:rPr lang="en-US" sz="1600" dirty="0">
                <a:latin typeface="Calibri" charset="0"/>
              </a:rPr>
              <a:t>Has pros (easier to use) and cons (performance and correctness issues)</a:t>
            </a:r>
          </a:p>
          <a:p>
            <a:r>
              <a:rPr lang="en-US" sz="2000" dirty="0">
                <a:latin typeface="Calibri" charset="0"/>
              </a:rPr>
              <a:t>ORMs typically work with “Entities/Objects” and “Relationships”</a:t>
            </a:r>
            <a:endParaRPr lang="en-US" sz="1600" dirty="0">
              <a:latin typeface="Calibri" charset="0"/>
            </a:endParaRPr>
          </a:p>
          <a:p>
            <a:pPr lvl="1"/>
            <a:r>
              <a:rPr lang="en-US" sz="1600" dirty="0">
                <a:latin typeface="Calibri" charset="0"/>
              </a:rPr>
              <a:t>Aligns well with the ER model that we will discuss next</a:t>
            </a:r>
          </a:p>
          <a:p>
            <a:pPr lvl="1"/>
            <a:r>
              <a:rPr lang="en-US" sz="1600" dirty="0">
                <a:latin typeface="Calibri" charset="0"/>
              </a:rPr>
              <a:t>We will cover Django constructs in more detail 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4: Object-relational Mappers</a:t>
            </a:r>
          </a:p>
        </p:txBody>
      </p:sp>
      <p:pic>
        <p:nvPicPr>
          <p:cNvPr id="5" name="Picture 2" descr="Diagram showing how object-relational mappers bridge the database and Python objects.">
            <a:extLst>
              <a:ext uri="{FF2B5EF4-FFF2-40B4-BE49-F238E27FC236}">
                <a16:creationId xmlns:a16="http://schemas.microsoft.com/office/drawing/2014/main" id="{B1C466CE-167F-B24B-B14A-5A3DEE66F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85145"/>
            <a:ext cx="7086600" cy="267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83682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Many other “wrappers” on top of relational databases that offer different functionalities</a:t>
            </a:r>
          </a:p>
          <a:p>
            <a:pPr lvl="1"/>
            <a:r>
              <a:rPr lang="en-US" sz="1800" dirty="0">
                <a:latin typeface="Calibri" charset="0"/>
              </a:rPr>
              <a:t>In some cases, operations written in a higher-level language mapped to SQL </a:t>
            </a:r>
          </a:p>
          <a:p>
            <a:pPr lvl="2"/>
            <a:r>
              <a:rPr lang="en-US" sz="1600" dirty="0">
                <a:latin typeface="Calibri" charset="0"/>
              </a:rPr>
              <a:t>like what we saw for ORMs</a:t>
            </a:r>
          </a:p>
          <a:p>
            <a:pPr lvl="2"/>
            <a:r>
              <a:rPr lang="en-US" sz="1600" dirty="0">
                <a:latin typeface="Calibri" charset="0"/>
              </a:rPr>
              <a:t>Microsoft LINQ is also similar</a:t>
            </a:r>
          </a:p>
          <a:p>
            <a:pPr lvl="2"/>
            <a:r>
              <a:rPr lang="en-US" sz="1600" dirty="0">
                <a:latin typeface="Calibri" charset="0"/>
              </a:rPr>
              <a:t>Allows intermixing of code mapped to SQL and other code </a:t>
            </a:r>
          </a:p>
          <a:p>
            <a:pPr lvl="1"/>
            <a:r>
              <a:rPr lang="en-US" sz="1800" dirty="0">
                <a:latin typeface="Calibri" charset="0"/>
              </a:rPr>
              <a:t>In some cases, used to provide alternate data models to users</a:t>
            </a:r>
          </a:p>
          <a:p>
            <a:pPr lvl="2"/>
            <a:r>
              <a:rPr lang="en-US" sz="1600" dirty="0">
                <a:latin typeface="Calibri" charset="0"/>
              </a:rPr>
              <a:t>e.g., a thin layer that provides a graph data model, but stores data in a relational database </a:t>
            </a:r>
          </a:p>
          <a:p>
            <a:pPr lvl="2"/>
            <a:r>
              <a:rPr lang="en-US" sz="1600" dirty="0">
                <a:latin typeface="Calibri" charset="0"/>
              </a:rPr>
              <a:t>Most “RDF” databases built on top of SQL databases</a:t>
            </a:r>
          </a:p>
          <a:p>
            <a:pPr lvl="2"/>
            <a:endParaRPr lang="en-US" sz="1600" dirty="0">
              <a:latin typeface="Calibri" charset="0"/>
            </a:endParaRPr>
          </a:p>
          <a:p>
            <a:pPr lvl="2"/>
            <a:endParaRPr lang="en-US" sz="1600" dirty="0">
              <a:latin typeface="Calibri" charset="0"/>
            </a:endParaRPr>
          </a:p>
          <a:p>
            <a:r>
              <a:rPr lang="en-US" sz="2200" dirty="0">
                <a:latin typeface="Calibri" charset="0"/>
              </a:rPr>
              <a:t>In today’s big data ecosystem, we see many many permutations how different tools (including databases) are combined together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5: Other Mappers</a:t>
            </a:r>
          </a:p>
        </p:txBody>
      </p:sp>
    </p:spTree>
    <p:extLst>
      <p:ext uri="{BB962C8B-B14F-4D97-AF65-F5344CB8AC3E}">
        <p14:creationId xmlns:p14="http://schemas.microsoft.com/office/powerpoint/2010/main" val="411947811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485900" y="3091434"/>
            <a:ext cx="6172199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SQL: Integrity Constraints</a:t>
            </a:r>
          </a:p>
        </p:txBody>
      </p:sp>
    </p:spTree>
    <p:extLst>
      <p:ext uri="{BB962C8B-B14F-4D97-AF65-F5344CB8AC3E}">
        <p14:creationId xmlns:p14="http://schemas.microsoft.com/office/powerpoint/2010/main" val="276758005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4.4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Why Constraints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Different Types of Integrity Constraints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Referential Integrity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to specify in SQL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Integrity Constraints	</a:t>
            </a:r>
          </a:p>
        </p:txBody>
      </p:sp>
    </p:spTree>
    <p:extLst>
      <p:ext uri="{BB962C8B-B14F-4D97-AF65-F5344CB8AC3E}">
        <p14:creationId xmlns:p14="http://schemas.microsoft.com/office/powerpoint/2010/main" val="7848685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IC’s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839788"/>
            <a:ext cx="7950200" cy="53133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Goal: Avoid Semantic Inconsistencies in the Data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An IC is a predicate on the database 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Must always be true (checked whenever DB gets updated)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There are the following 4 types of IC’s: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Key constraints </a:t>
            </a:r>
            <a:r>
              <a:rPr lang="en-US" sz="2000" dirty="0">
                <a:latin typeface="Calibri" charset="0"/>
              </a:rPr>
              <a:t>(1 table)</a:t>
            </a:r>
          </a:p>
          <a:p>
            <a:pPr marL="1085850" lvl="2">
              <a:lnSpc>
                <a:spcPct val="90000"/>
              </a:lnSpc>
              <a:buFontTx/>
              <a:buNone/>
            </a:pPr>
            <a:r>
              <a:rPr lang="en-US" sz="2000" dirty="0">
                <a:latin typeface="Calibri" charset="0"/>
              </a:rPr>
              <a:t>e.g., </a:t>
            </a:r>
            <a:r>
              <a:rPr lang="en-US" sz="2000" i="1" dirty="0">
                <a:latin typeface="Calibri" charset="0"/>
              </a:rPr>
              <a:t>2 accts can’t share the same </a:t>
            </a:r>
            <a:r>
              <a:rPr lang="en-US" sz="2000" i="1" dirty="0" err="1">
                <a:latin typeface="Calibri" charset="0"/>
              </a:rPr>
              <a:t>acct_no</a:t>
            </a:r>
            <a:endParaRPr lang="en-US" sz="2000" i="1" dirty="0">
              <a:latin typeface="Calibri" charset="0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Attribute constraints </a:t>
            </a:r>
            <a:r>
              <a:rPr lang="en-US" sz="2000" dirty="0">
                <a:latin typeface="Calibri" charset="0"/>
              </a:rPr>
              <a:t>(1 table)</a:t>
            </a:r>
          </a:p>
          <a:p>
            <a:pPr marL="1085850" lvl="2">
              <a:lnSpc>
                <a:spcPct val="90000"/>
              </a:lnSpc>
              <a:buFontTx/>
              <a:buNone/>
            </a:pPr>
            <a:r>
              <a:rPr lang="en-US" sz="2000" dirty="0">
                <a:latin typeface="Calibri" charset="0"/>
              </a:rPr>
              <a:t>e.g., </a:t>
            </a:r>
            <a:r>
              <a:rPr lang="en-US" sz="2000" i="1" dirty="0">
                <a:latin typeface="Calibri" charset="0"/>
              </a:rPr>
              <a:t>accts must have nonnegative balance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Referential Integrity constraints </a:t>
            </a:r>
            <a:r>
              <a:rPr lang="en-US" sz="2000" dirty="0">
                <a:latin typeface="Calibri" charset="0"/>
              </a:rPr>
              <a:t>( 2 tables)</a:t>
            </a:r>
          </a:p>
          <a:p>
            <a:pPr marL="1085850" lvl="2">
              <a:lnSpc>
                <a:spcPct val="90000"/>
              </a:lnSpc>
              <a:buFontTx/>
              <a:buNone/>
            </a:pPr>
            <a:r>
              <a:rPr lang="en-US" sz="2000" dirty="0">
                <a:latin typeface="Calibri" charset="0"/>
              </a:rPr>
              <a:t>E.g. </a:t>
            </a:r>
            <a:r>
              <a:rPr lang="en-US" sz="2000" i="1" dirty="0" err="1">
                <a:latin typeface="Calibri" charset="0"/>
              </a:rPr>
              <a:t>bnames</a:t>
            </a:r>
            <a:r>
              <a:rPr lang="en-US" sz="2000" dirty="0">
                <a:latin typeface="Calibri" charset="0"/>
              </a:rPr>
              <a:t> associated w/ </a:t>
            </a:r>
            <a:r>
              <a:rPr lang="en-US" sz="2000" i="1" dirty="0">
                <a:latin typeface="Calibri" charset="0"/>
              </a:rPr>
              <a:t>loans</a:t>
            </a:r>
            <a:r>
              <a:rPr lang="en-US" sz="2000" dirty="0">
                <a:latin typeface="Calibri" charset="0"/>
              </a:rPr>
              <a:t> must be names of real branches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Global Constraints </a:t>
            </a:r>
            <a:r>
              <a:rPr lang="en-US" sz="2000" dirty="0">
                <a:latin typeface="Calibri" charset="0"/>
              </a:rPr>
              <a:t>(</a:t>
            </a:r>
            <a:r>
              <a:rPr lang="en-US" sz="2000" i="1" dirty="0">
                <a:latin typeface="Calibri" charset="0"/>
              </a:rPr>
              <a:t>n </a:t>
            </a:r>
            <a:r>
              <a:rPr lang="en-US" sz="2000" dirty="0">
                <a:latin typeface="Calibri" charset="0"/>
              </a:rPr>
              <a:t>tables)</a:t>
            </a:r>
          </a:p>
          <a:p>
            <a:pPr marL="1085850" lvl="2">
              <a:lnSpc>
                <a:spcPct val="90000"/>
              </a:lnSpc>
              <a:buFontTx/>
              <a:buNone/>
            </a:pPr>
            <a:r>
              <a:rPr lang="en-US" sz="2000" dirty="0">
                <a:latin typeface="Calibri" charset="0"/>
              </a:rPr>
              <a:t>E.g., all </a:t>
            </a:r>
            <a:r>
              <a:rPr lang="en-US" sz="2000" i="1" dirty="0">
                <a:latin typeface="Calibri" charset="0"/>
              </a:rPr>
              <a:t>loans</a:t>
            </a:r>
            <a:r>
              <a:rPr lang="en-US" sz="2000" dirty="0">
                <a:latin typeface="Calibri" charset="0"/>
              </a:rPr>
              <a:t> must be carried by at least 1 </a:t>
            </a:r>
            <a:r>
              <a:rPr lang="en-US" sz="2000" i="1" dirty="0">
                <a:latin typeface="Calibri" charset="0"/>
              </a:rPr>
              <a:t>customer</a:t>
            </a:r>
            <a:r>
              <a:rPr lang="en-US" sz="2000" dirty="0">
                <a:latin typeface="Calibri" charset="0"/>
              </a:rPr>
              <a:t> with a savings acct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5463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Key Constraints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606425"/>
            <a:ext cx="7848600" cy="600075"/>
          </a:xfrm>
        </p:spPr>
        <p:txBody>
          <a:bodyPr/>
          <a:lstStyle/>
          <a:p>
            <a:pPr>
              <a:buFont typeface="Wingdings 3" charset="2"/>
              <a:buNone/>
            </a:pPr>
            <a:r>
              <a:rPr lang="en-US">
                <a:latin typeface="Calibri" charset="0"/>
              </a:rPr>
              <a:t>Idea: specifies that a relation is a set, not a bag</a:t>
            </a:r>
          </a:p>
        </p:txBody>
      </p:sp>
      <p:sp>
        <p:nvSpPr>
          <p:cNvPr id="1148932" name="Text Box 4"/>
          <p:cNvSpPr txBox="1">
            <a:spLocks noChangeArrowheads="1"/>
          </p:cNvSpPr>
          <p:nvPr/>
        </p:nvSpPr>
        <p:spPr bwMode="auto">
          <a:xfrm>
            <a:off x="614363" y="1138238"/>
            <a:ext cx="8120062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SQL examples: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1.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Primary Key: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CREATE TABLE branch(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CHAR(15)  PRIMARY KEY,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bcity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CHAR(20),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assets    INT);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or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			   CREATE TABLE depositor(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CHAR(15),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acct_no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CHAR(5),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PRIMARY KEY(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acct_no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));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2.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Candidate Keys: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CREATE TABLE customer (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ssn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CHAR(9)    PRIMARY KEY,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CHAR(15),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address CHAR(30),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city          CHAR(10),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UNIQUE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, address, city));</a:t>
            </a:r>
          </a:p>
        </p:txBody>
      </p:sp>
    </p:spTree>
    <p:extLst>
      <p:ext uri="{BB962C8B-B14F-4D97-AF65-F5344CB8AC3E}">
        <p14:creationId xmlns:p14="http://schemas.microsoft.com/office/powerpoint/2010/main" val="39511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8932" grpId="0" build="p" autoUpdateAnimBg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Key Constraints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2613" y="823913"/>
            <a:ext cx="7848600" cy="1076325"/>
          </a:xfrm>
        </p:spPr>
        <p:txBody>
          <a:bodyPr/>
          <a:lstStyle/>
          <a:p>
            <a:pPr>
              <a:lnSpc>
                <a:spcPct val="6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Effect of SQL Key declarations</a:t>
            </a:r>
          </a:p>
          <a:p>
            <a:pPr>
              <a:lnSpc>
                <a:spcPct val="6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              PRIMARY  (A1, A2, .., An) or</a:t>
            </a:r>
          </a:p>
          <a:p>
            <a:pPr>
              <a:lnSpc>
                <a:spcPct val="6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              UNIQUE (A1, A2, ..., An)</a:t>
            </a:r>
          </a:p>
        </p:txBody>
      </p:sp>
      <p:sp>
        <p:nvSpPr>
          <p:cNvPr id="128004" name="Text Box 4"/>
          <p:cNvSpPr txBox="1">
            <a:spLocks noChangeArrowheads="1"/>
          </p:cNvSpPr>
          <p:nvPr/>
        </p:nvSpPr>
        <p:spPr bwMode="auto">
          <a:xfrm>
            <a:off x="711200" y="2087563"/>
            <a:ext cx="8237538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Insertions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:  check if any tuple has same values for A1, A2, .., An as any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inserted tuple. If found,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reject insertion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Updates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to any of A1, A2, ..., An:   treat as insertion of entire tuple</a:t>
            </a:r>
          </a:p>
        </p:txBody>
      </p:sp>
      <p:sp>
        <p:nvSpPr>
          <p:cNvPr id="1150981" name="Text Box 5"/>
          <p:cNvSpPr txBox="1">
            <a:spLocks noChangeArrowheads="1"/>
          </p:cNvSpPr>
          <p:nvPr/>
        </p:nvSpPr>
        <p:spPr bwMode="auto">
          <a:xfrm>
            <a:off x="665836" y="3962400"/>
            <a:ext cx="8453437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Primary vs Unique (candidate)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1 primary key per table, several unique keys allowed.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Only primary key can be referenced by “foreign key” (ref integrity)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DBMS may treat primary key differently 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(e.g.: create an index on PK)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0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0981" grpId="0" build="allAtOnce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573088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Attribute Constraints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85800"/>
            <a:ext cx="7848600" cy="17573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>
                <a:latin typeface="Calibri" charset="0"/>
              </a:rPr>
              <a:t>Idea: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 charset="0"/>
              </a:rPr>
              <a:t>Attach constraints to values of attributes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 charset="0"/>
              </a:rPr>
              <a:t>Enhances types system (e.g.: &gt;= 0 rather than integer)</a:t>
            </a:r>
          </a:p>
          <a:p>
            <a:pPr>
              <a:lnSpc>
                <a:spcPct val="90000"/>
              </a:lnSpc>
            </a:pPr>
            <a:r>
              <a:rPr lang="en-US" sz="2400">
                <a:latin typeface="Calibri" charset="0"/>
              </a:rPr>
              <a:t>In SQL: </a:t>
            </a:r>
          </a:p>
        </p:txBody>
      </p:sp>
      <p:sp>
        <p:nvSpPr>
          <p:cNvPr id="1153028" name="Text Box 4"/>
          <p:cNvSpPr txBox="1">
            <a:spLocks noChangeArrowheads="1"/>
          </p:cNvSpPr>
          <p:nvPr/>
        </p:nvSpPr>
        <p:spPr bwMode="auto">
          <a:xfrm>
            <a:off x="1992313" y="2001838"/>
            <a:ext cx="703897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1.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NOT NULL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e.g.:   CREATE TABLE branch(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bname   CHAR(15)  NOT NULL,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Note: declaring bname as primary key also prevents null values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2.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CHECK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e.g.:   CREATE TABLE depositor(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balance int NOT NULL,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CHECK(  balance &gt;= 0),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affect insertions, update in affected columns </a:t>
            </a:r>
          </a:p>
        </p:txBody>
      </p:sp>
    </p:spTree>
    <p:extLst>
      <p:ext uri="{BB962C8B-B14F-4D97-AF65-F5344CB8AC3E}">
        <p14:creationId xmlns:p14="http://schemas.microsoft.com/office/powerpoint/2010/main" val="297024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rPr>
              <a:t>Data Definition Language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7596188" cy="2633663"/>
          </a:xfrm>
        </p:spPr>
        <p:txBody>
          <a:bodyPr/>
          <a:lstStyle/>
          <a:p>
            <a:r>
              <a:rPr lang="en-US" sz="2000" dirty="0">
                <a:latin typeface="Helvetica" charset="0"/>
              </a:rPr>
              <a:t>The schema for each relation.</a:t>
            </a:r>
          </a:p>
          <a:p>
            <a:r>
              <a:rPr lang="en-US" sz="2000" dirty="0">
                <a:latin typeface="Helvetica" charset="0"/>
              </a:rPr>
              <a:t>The domain of values associated with each attribute.</a:t>
            </a:r>
          </a:p>
          <a:p>
            <a:r>
              <a:rPr lang="en-US" sz="2000" dirty="0">
                <a:latin typeface="Helvetica" charset="0"/>
              </a:rPr>
              <a:t>Integrity constraints</a:t>
            </a:r>
          </a:p>
          <a:p>
            <a:r>
              <a:rPr lang="en-US" sz="2000" dirty="0">
                <a:latin typeface="Helvetica" charset="0"/>
              </a:rPr>
              <a:t>Also: other information such as </a:t>
            </a:r>
          </a:p>
          <a:p>
            <a:pPr lvl="1"/>
            <a:r>
              <a:rPr lang="en-US" sz="2000" dirty="0">
                <a:latin typeface="Helvetica" charset="0"/>
              </a:rPr>
              <a:t>The set of indices to be maintained for each relations.</a:t>
            </a:r>
          </a:p>
          <a:p>
            <a:pPr lvl="1"/>
            <a:r>
              <a:rPr lang="en-US" sz="2000" dirty="0">
                <a:latin typeface="Helvetica" charset="0"/>
              </a:rPr>
              <a:t>Security and authorization information for each relation.</a:t>
            </a:r>
          </a:p>
          <a:p>
            <a:pPr lvl="1"/>
            <a:r>
              <a:rPr lang="en-US" sz="2000" dirty="0">
                <a:latin typeface="Helvetica" charset="0"/>
              </a:rPr>
              <a:t>The physical storage structure of each relation on disk.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739775" y="1106488"/>
            <a:ext cx="7239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2000" baseline="0" dirty="0"/>
              <a:t>The SQL </a:t>
            </a:r>
            <a:r>
              <a:rPr lang="en-US" sz="2000" b="1" baseline="0" dirty="0">
                <a:solidFill>
                  <a:srgbClr val="000099"/>
                </a:solidFill>
              </a:rPr>
              <a:t>data-definition language (DDL)</a:t>
            </a:r>
            <a:r>
              <a:rPr lang="en-US" sz="2000" baseline="0" dirty="0"/>
              <a:t>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159533143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074" name="Rectangle 2"/>
          <p:cNvSpPr>
            <a:spLocks noGrp="1" noChangeArrowheads="1"/>
          </p:cNvSpPr>
          <p:nvPr>
            <p:ph type="title"/>
          </p:nvPr>
        </p:nvSpPr>
        <p:spPr>
          <a:xfrm>
            <a:off x="522288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Attribute Constraints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838200"/>
            <a:ext cx="8651875" cy="833437"/>
          </a:xfrm>
        </p:spPr>
        <p:txBody>
          <a:bodyPr/>
          <a:lstStyle/>
          <a:p>
            <a:pPr>
              <a:buFont typeface="Wingdings 3" charset="2"/>
              <a:buNone/>
            </a:pP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Domains</a:t>
            </a:r>
            <a:r>
              <a:rPr lang="en-US" sz="2000" dirty="0">
                <a:latin typeface="Calibri" charset="0"/>
              </a:rPr>
              <a:t>:  can associate constraints with DOMAINS rather than attributes</a:t>
            </a:r>
          </a:p>
        </p:txBody>
      </p:sp>
      <p:sp>
        <p:nvSpPr>
          <p:cNvPr id="1155076" name="Text Box 4"/>
          <p:cNvSpPr txBox="1">
            <a:spLocks noChangeArrowheads="1"/>
          </p:cNvSpPr>
          <p:nvPr/>
        </p:nvSpPr>
        <p:spPr bwMode="auto">
          <a:xfrm>
            <a:off x="1279525" y="1522413"/>
            <a:ext cx="7539038" cy="485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e.g:   instead of:   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TABLE depositor(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....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balance INT NOT NULL,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CHECK  (balance &gt;= 0)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 )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One can write: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DOMAIN  bank-balance INT (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CONSTRAINT not-overdrawn CHECK (value &gt;= 0),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CONSTRAINT not-null-value CHECK( value NOT NULL));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	   CREATE TABLE depositor (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.....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balance    bank-balance,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)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Advantages?</a:t>
            </a:r>
          </a:p>
        </p:txBody>
      </p:sp>
    </p:spTree>
    <p:extLst>
      <p:ext uri="{BB962C8B-B14F-4D97-AF65-F5344CB8AC3E}">
        <p14:creationId xmlns:p14="http://schemas.microsoft.com/office/powerpoint/2010/main" val="338790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Attribute Constraints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889215"/>
            <a:ext cx="7848600" cy="477838"/>
          </a:xfrm>
        </p:spPr>
        <p:txBody>
          <a:bodyPr/>
          <a:lstStyle/>
          <a:p>
            <a:pPr>
              <a:lnSpc>
                <a:spcPct val="90000"/>
              </a:lnSpc>
              <a:buFont typeface="Wingdings 3" charset="2"/>
              <a:buNone/>
            </a:pPr>
            <a:r>
              <a:rPr lang="en-US" dirty="0">
                <a:latin typeface="Calibri" charset="0"/>
              </a:rPr>
              <a:t>Advantage of associating constraints with domains:</a:t>
            </a:r>
          </a:p>
        </p:txBody>
      </p:sp>
      <p:sp>
        <p:nvSpPr>
          <p:cNvPr id="1157124" name="Text Box 4"/>
          <p:cNvSpPr txBox="1">
            <a:spLocks noChangeArrowheads="1"/>
          </p:cNvSpPr>
          <p:nvPr/>
        </p:nvSpPr>
        <p:spPr bwMode="auto">
          <a:xfrm>
            <a:off x="1085850" y="1644650"/>
            <a:ext cx="58134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1.  can avoid repeating specification of same constraint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for multiple columns</a:t>
            </a:r>
          </a:p>
        </p:txBody>
      </p:sp>
      <p:sp>
        <p:nvSpPr>
          <p:cNvPr id="1157125" name="Text Box 5"/>
          <p:cNvSpPr txBox="1">
            <a:spLocks noChangeArrowheads="1"/>
          </p:cNvSpPr>
          <p:nvPr/>
        </p:nvSpPr>
        <p:spPr bwMode="auto">
          <a:xfrm>
            <a:off x="1065213" y="2416175"/>
            <a:ext cx="6469062" cy="345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2. can  name constraints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e.g.: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DOMAIN bank-balance INT 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CONSTRAINT not-overdrawn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CHECK (value &gt;= 0),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CONSTRAINT not-null-value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CHECK( value NOT NULL));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allows one to: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1. add or remove: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ALTER DOMAIN bank-balance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ADD CONSTRAINT capped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CHECK( value &lt;= 10000)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2. report better errors (know which constraint violated) </a:t>
            </a:r>
          </a:p>
        </p:txBody>
      </p:sp>
    </p:spTree>
    <p:extLst>
      <p:ext uri="{BB962C8B-B14F-4D97-AF65-F5344CB8AC3E}">
        <p14:creationId xmlns:p14="http://schemas.microsoft.com/office/powerpoint/2010/main" val="11064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24" grpId="0"/>
      <p:bldP spid="1157125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466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/>
              <a:t>Referential Integrity Constraints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0538" y="646113"/>
            <a:ext cx="7848600" cy="944562"/>
          </a:xfrm>
        </p:spPr>
        <p:txBody>
          <a:bodyPr/>
          <a:lstStyle/>
          <a:p>
            <a:pPr>
              <a:buFont typeface="Wingdings 3" charset="2"/>
              <a:buNone/>
            </a:pPr>
            <a:r>
              <a:rPr lang="en-US" sz="2400">
                <a:latin typeface="Calibri" charset="0"/>
              </a:rPr>
              <a:t>Idea: prevent “dangling tuples” (e.g.: a loan with a bname, </a:t>
            </a:r>
            <a:r>
              <a:rPr lang="en-US" sz="2400" i="1">
                <a:latin typeface="Calibri" charset="0"/>
              </a:rPr>
              <a:t>Kenmore</a:t>
            </a:r>
            <a:r>
              <a:rPr lang="en-US" sz="2400">
                <a:latin typeface="Calibri" charset="0"/>
              </a:rPr>
              <a:t>, when no </a:t>
            </a:r>
            <a:r>
              <a:rPr lang="en-US" sz="2400" i="1">
                <a:latin typeface="Calibri" charset="0"/>
              </a:rPr>
              <a:t>Kenmore</a:t>
            </a:r>
            <a:r>
              <a:rPr lang="en-US" sz="2400">
                <a:latin typeface="Calibri" charset="0"/>
              </a:rPr>
              <a:t> tuple in branch)</a:t>
            </a:r>
          </a:p>
        </p:txBody>
      </p:sp>
      <p:sp>
        <p:nvSpPr>
          <p:cNvPr id="136196" name="Rectangle 4"/>
          <p:cNvSpPr>
            <a:spLocks noChangeArrowheads="1"/>
          </p:cNvSpPr>
          <p:nvPr/>
        </p:nvSpPr>
        <p:spPr bwMode="auto">
          <a:xfrm>
            <a:off x="1138238" y="1920875"/>
            <a:ext cx="1919287" cy="1390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197" name="Line 5"/>
          <p:cNvSpPr>
            <a:spLocks noChangeShapeType="1"/>
          </p:cNvSpPr>
          <p:nvPr/>
        </p:nvSpPr>
        <p:spPr bwMode="auto">
          <a:xfrm>
            <a:off x="2479675" y="1900238"/>
            <a:ext cx="0" cy="14112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198" name="Line 6"/>
          <p:cNvSpPr>
            <a:spLocks noChangeShapeType="1"/>
          </p:cNvSpPr>
          <p:nvPr/>
        </p:nvSpPr>
        <p:spPr bwMode="auto">
          <a:xfrm>
            <a:off x="2468563" y="2195513"/>
            <a:ext cx="6000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199" name="Line 7"/>
          <p:cNvSpPr>
            <a:spLocks noChangeShapeType="1"/>
          </p:cNvSpPr>
          <p:nvPr/>
        </p:nvSpPr>
        <p:spPr bwMode="auto">
          <a:xfrm>
            <a:off x="2479675" y="2463800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0" name="Line 8"/>
          <p:cNvSpPr>
            <a:spLocks noChangeShapeType="1"/>
          </p:cNvSpPr>
          <p:nvPr/>
        </p:nvSpPr>
        <p:spPr bwMode="auto">
          <a:xfrm>
            <a:off x="2489200" y="2730500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1" name="Line 9"/>
          <p:cNvSpPr>
            <a:spLocks noChangeShapeType="1"/>
          </p:cNvSpPr>
          <p:nvPr/>
        </p:nvSpPr>
        <p:spPr bwMode="auto">
          <a:xfrm>
            <a:off x="2489200" y="2978150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2" name="Text Box 10"/>
          <p:cNvSpPr txBox="1">
            <a:spLocks noChangeArrowheads="1"/>
          </p:cNvSpPr>
          <p:nvPr/>
        </p:nvSpPr>
        <p:spPr bwMode="auto">
          <a:xfrm>
            <a:off x="1157288" y="1982788"/>
            <a:ext cx="1279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Referencing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(e.g. loan)</a:t>
            </a:r>
          </a:p>
        </p:txBody>
      </p:sp>
      <p:sp>
        <p:nvSpPr>
          <p:cNvPr id="136203" name="Rectangle 11"/>
          <p:cNvSpPr>
            <a:spLocks noChangeArrowheads="1"/>
          </p:cNvSpPr>
          <p:nvPr/>
        </p:nvSpPr>
        <p:spPr bwMode="auto">
          <a:xfrm>
            <a:off x="4862513" y="2033588"/>
            <a:ext cx="1919287" cy="139065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4" name="Line 12"/>
          <p:cNvSpPr>
            <a:spLocks noChangeShapeType="1"/>
          </p:cNvSpPr>
          <p:nvPr/>
        </p:nvSpPr>
        <p:spPr bwMode="auto">
          <a:xfrm>
            <a:off x="5441950" y="2012950"/>
            <a:ext cx="0" cy="14112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5" name="Line 13"/>
          <p:cNvSpPr>
            <a:spLocks noChangeShapeType="1"/>
          </p:cNvSpPr>
          <p:nvPr/>
        </p:nvSpPr>
        <p:spPr bwMode="auto">
          <a:xfrm>
            <a:off x="4849813" y="2308225"/>
            <a:ext cx="6000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6" name="Line 14"/>
          <p:cNvSpPr>
            <a:spLocks noChangeShapeType="1"/>
          </p:cNvSpPr>
          <p:nvPr/>
        </p:nvSpPr>
        <p:spPr bwMode="auto">
          <a:xfrm>
            <a:off x="4860925" y="257651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7" name="Line 15"/>
          <p:cNvSpPr>
            <a:spLocks noChangeShapeType="1"/>
          </p:cNvSpPr>
          <p:nvPr/>
        </p:nvSpPr>
        <p:spPr bwMode="auto">
          <a:xfrm>
            <a:off x="4870450" y="284321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8" name="Line 16"/>
          <p:cNvSpPr>
            <a:spLocks noChangeShapeType="1"/>
          </p:cNvSpPr>
          <p:nvPr/>
        </p:nvSpPr>
        <p:spPr bwMode="auto">
          <a:xfrm>
            <a:off x="4870450" y="309086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9" name="Text Box 17"/>
          <p:cNvSpPr txBox="1">
            <a:spLocks noChangeArrowheads="1"/>
          </p:cNvSpPr>
          <p:nvPr/>
        </p:nvSpPr>
        <p:spPr bwMode="auto">
          <a:xfrm>
            <a:off x="5489575" y="2146300"/>
            <a:ext cx="13366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Referenced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(e.g. branch)</a:t>
            </a:r>
          </a:p>
        </p:txBody>
      </p:sp>
      <p:sp>
        <p:nvSpPr>
          <p:cNvPr id="136210" name="Line 18"/>
          <p:cNvSpPr>
            <a:spLocks noChangeShapeType="1"/>
          </p:cNvSpPr>
          <p:nvPr/>
        </p:nvSpPr>
        <p:spPr bwMode="auto">
          <a:xfrm>
            <a:off x="2794000" y="2022475"/>
            <a:ext cx="2041525" cy="6397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11" name="Line 19"/>
          <p:cNvSpPr>
            <a:spLocks noChangeShapeType="1"/>
          </p:cNvSpPr>
          <p:nvPr/>
        </p:nvSpPr>
        <p:spPr bwMode="auto">
          <a:xfrm flipV="1">
            <a:off x="2814638" y="2214563"/>
            <a:ext cx="1990725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12" name="Line 20"/>
          <p:cNvSpPr>
            <a:spLocks noChangeShapeType="1"/>
          </p:cNvSpPr>
          <p:nvPr/>
        </p:nvSpPr>
        <p:spPr bwMode="auto">
          <a:xfrm>
            <a:off x="2824163" y="2651125"/>
            <a:ext cx="2001837" cy="714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13" name="Line 21"/>
          <p:cNvSpPr>
            <a:spLocks noChangeShapeType="1"/>
          </p:cNvSpPr>
          <p:nvPr/>
        </p:nvSpPr>
        <p:spPr bwMode="auto">
          <a:xfrm>
            <a:off x="2733675" y="2865438"/>
            <a:ext cx="2112963" cy="71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14" name="Text Box 22"/>
          <p:cNvSpPr txBox="1">
            <a:spLocks noChangeArrowheads="1"/>
          </p:cNvSpPr>
          <p:nvPr/>
        </p:nvSpPr>
        <p:spPr bwMode="auto">
          <a:xfrm>
            <a:off x="2133600" y="3421063"/>
            <a:ext cx="1454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“foreign key”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bname</a:t>
            </a:r>
          </a:p>
        </p:txBody>
      </p:sp>
      <p:sp>
        <p:nvSpPr>
          <p:cNvPr id="136215" name="Text Box 23"/>
          <p:cNvSpPr txBox="1">
            <a:spLocks noChangeArrowheads="1"/>
          </p:cNvSpPr>
          <p:nvPr/>
        </p:nvSpPr>
        <p:spPr bwMode="auto">
          <a:xfrm>
            <a:off x="4491038" y="3624263"/>
            <a:ext cx="13652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primary key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bname</a:t>
            </a:r>
          </a:p>
        </p:txBody>
      </p:sp>
      <p:sp>
        <p:nvSpPr>
          <p:cNvPr id="136216" name="Line 24"/>
          <p:cNvSpPr>
            <a:spLocks noChangeShapeType="1"/>
          </p:cNvSpPr>
          <p:nvPr/>
        </p:nvSpPr>
        <p:spPr bwMode="auto">
          <a:xfrm flipV="1">
            <a:off x="2701925" y="3362325"/>
            <a:ext cx="0" cy="92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17" name="Line 25"/>
          <p:cNvSpPr>
            <a:spLocks noChangeShapeType="1"/>
          </p:cNvSpPr>
          <p:nvPr/>
        </p:nvSpPr>
        <p:spPr bwMode="auto">
          <a:xfrm flipH="1" flipV="1">
            <a:off x="5140325" y="3495675"/>
            <a:ext cx="20638" cy="203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14490" name="Text Box 26"/>
          <p:cNvSpPr txBox="1">
            <a:spLocks noChangeArrowheads="1"/>
          </p:cNvSpPr>
          <p:nvPr/>
        </p:nvSpPr>
        <p:spPr bwMode="auto">
          <a:xfrm>
            <a:off x="1095375" y="4540250"/>
            <a:ext cx="7570788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Ref Integrity: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ensure that: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foreign key value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  <a:sym typeface="Wingdings" charset="2"/>
              </a:rPr>
              <a:t>    primary key value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  <a:sym typeface="Wingdings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  <a:sym typeface="Wingdings" charset="2"/>
              </a:rPr>
              <a:t>(note: don’t need to ensure ,  i.e., not all branches have to have loans)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65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4490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5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/>
              <a:t>Referential Integrity Constraints</a:t>
            </a:r>
          </a:p>
        </p:txBody>
      </p:sp>
      <p:sp>
        <p:nvSpPr>
          <p:cNvPr id="138243" name="Rectangle 3"/>
          <p:cNvSpPr>
            <a:spLocks noChangeArrowheads="1"/>
          </p:cNvSpPr>
          <p:nvPr/>
        </p:nvSpPr>
        <p:spPr bwMode="auto">
          <a:xfrm>
            <a:off x="1108075" y="884238"/>
            <a:ext cx="1919288" cy="139065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4" name="Line 4"/>
          <p:cNvSpPr>
            <a:spLocks noChangeShapeType="1"/>
          </p:cNvSpPr>
          <p:nvPr/>
        </p:nvSpPr>
        <p:spPr bwMode="auto">
          <a:xfrm>
            <a:off x="2449513" y="863600"/>
            <a:ext cx="0" cy="14112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5" name="Line 5"/>
          <p:cNvSpPr>
            <a:spLocks noChangeShapeType="1"/>
          </p:cNvSpPr>
          <p:nvPr/>
        </p:nvSpPr>
        <p:spPr bwMode="auto">
          <a:xfrm>
            <a:off x="2438400" y="1158875"/>
            <a:ext cx="6000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6" name="Line 6"/>
          <p:cNvSpPr>
            <a:spLocks noChangeShapeType="1"/>
          </p:cNvSpPr>
          <p:nvPr/>
        </p:nvSpPr>
        <p:spPr bwMode="auto">
          <a:xfrm>
            <a:off x="2449513" y="142716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7" name="Line 7"/>
          <p:cNvSpPr>
            <a:spLocks noChangeShapeType="1"/>
          </p:cNvSpPr>
          <p:nvPr/>
        </p:nvSpPr>
        <p:spPr bwMode="auto">
          <a:xfrm>
            <a:off x="2459038" y="169386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8" name="Line 8"/>
          <p:cNvSpPr>
            <a:spLocks noChangeShapeType="1"/>
          </p:cNvSpPr>
          <p:nvPr/>
        </p:nvSpPr>
        <p:spPr bwMode="auto">
          <a:xfrm>
            <a:off x="2459038" y="194151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9" name="Text Box 9"/>
          <p:cNvSpPr txBox="1">
            <a:spLocks noChangeArrowheads="1"/>
          </p:cNvSpPr>
          <p:nvPr/>
        </p:nvSpPr>
        <p:spPr bwMode="auto">
          <a:xfrm>
            <a:off x="1127125" y="946150"/>
            <a:ext cx="1279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Referencing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(e.g. loan)</a:t>
            </a:r>
          </a:p>
        </p:txBody>
      </p:sp>
      <p:sp>
        <p:nvSpPr>
          <p:cNvPr id="138250" name="Rectangle 10"/>
          <p:cNvSpPr>
            <a:spLocks noChangeArrowheads="1"/>
          </p:cNvSpPr>
          <p:nvPr/>
        </p:nvSpPr>
        <p:spPr bwMode="auto">
          <a:xfrm>
            <a:off x="4832350" y="996950"/>
            <a:ext cx="1919288" cy="139065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1" name="Line 11"/>
          <p:cNvSpPr>
            <a:spLocks noChangeShapeType="1"/>
          </p:cNvSpPr>
          <p:nvPr/>
        </p:nvSpPr>
        <p:spPr bwMode="auto">
          <a:xfrm>
            <a:off x="5411788" y="976313"/>
            <a:ext cx="0" cy="14112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2" name="Line 12"/>
          <p:cNvSpPr>
            <a:spLocks noChangeShapeType="1"/>
          </p:cNvSpPr>
          <p:nvPr/>
        </p:nvSpPr>
        <p:spPr bwMode="auto">
          <a:xfrm>
            <a:off x="4819650" y="1271588"/>
            <a:ext cx="6000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3" name="Line 13"/>
          <p:cNvSpPr>
            <a:spLocks noChangeShapeType="1"/>
          </p:cNvSpPr>
          <p:nvPr/>
        </p:nvSpPr>
        <p:spPr bwMode="auto">
          <a:xfrm>
            <a:off x="4830763" y="1539875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4" name="Line 14"/>
          <p:cNvSpPr>
            <a:spLocks noChangeShapeType="1"/>
          </p:cNvSpPr>
          <p:nvPr/>
        </p:nvSpPr>
        <p:spPr bwMode="auto">
          <a:xfrm>
            <a:off x="4840288" y="1806575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5" name="Line 15"/>
          <p:cNvSpPr>
            <a:spLocks noChangeShapeType="1"/>
          </p:cNvSpPr>
          <p:nvPr/>
        </p:nvSpPr>
        <p:spPr bwMode="auto">
          <a:xfrm>
            <a:off x="4840288" y="2054225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6" name="Text Box 16"/>
          <p:cNvSpPr txBox="1">
            <a:spLocks noChangeArrowheads="1"/>
          </p:cNvSpPr>
          <p:nvPr/>
        </p:nvSpPr>
        <p:spPr bwMode="auto">
          <a:xfrm>
            <a:off x="5459413" y="1109663"/>
            <a:ext cx="13366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Referenced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(e.g. branch)</a:t>
            </a:r>
          </a:p>
        </p:txBody>
      </p:sp>
      <p:sp>
        <p:nvSpPr>
          <p:cNvPr id="138257" name="Line 17"/>
          <p:cNvSpPr>
            <a:spLocks noChangeShapeType="1"/>
          </p:cNvSpPr>
          <p:nvPr/>
        </p:nvSpPr>
        <p:spPr bwMode="auto">
          <a:xfrm>
            <a:off x="2763838" y="985838"/>
            <a:ext cx="2041525" cy="639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8" name="Line 18"/>
          <p:cNvSpPr>
            <a:spLocks noChangeShapeType="1"/>
          </p:cNvSpPr>
          <p:nvPr/>
        </p:nvSpPr>
        <p:spPr bwMode="auto">
          <a:xfrm>
            <a:off x="2794000" y="1614488"/>
            <a:ext cx="2001838" cy="71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9" name="Text Box 19"/>
          <p:cNvSpPr txBox="1">
            <a:spLocks noChangeArrowheads="1"/>
          </p:cNvSpPr>
          <p:nvPr/>
        </p:nvSpPr>
        <p:spPr bwMode="auto">
          <a:xfrm>
            <a:off x="2397125" y="590550"/>
            <a:ext cx="812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bname</a:t>
            </a:r>
          </a:p>
        </p:txBody>
      </p:sp>
      <p:sp>
        <p:nvSpPr>
          <p:cNvPr id="138260" name="Text Box 20"/>
          <p:cNvSpPr txBox="1">
            <a:spLocks noChangeArrowheads="1"/>
          </p:cNvSpPr>
          <p:nvPr/>
        </p:nvSpPr>
        <p:spPr bwMode="auto">
          <a:xfrm>
            <a:off x="4743450" y="661988"/>
            <a:ext cx="8128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bname</a:t>
            </a:r>
          </a:p>
        </p:txBody>
      </p:sp>
      <p:sp>
        <p:nvSpPr>
          <p:cNvPr id="138261" name="Text Box 21"/>
          <p:cNvSpPr txBox="1">
            <a:spLocks noChangeArrowheads="1"/>
          </p:cNvSpPr>
          <p:nvPr/>
        </p:nvSpPr>
        <p:spPr bwMode="auto">
          <a:xfrm>
            <a:off x="2457450" y="8096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38262" name="Text Box 22"/>
          <p:cNvSpPr txBox="1">
            <a:spLocks noChangeArrowheads="1"/>
          </p:cNvSpPr>
          <p:nvPr/>
        </p:nvSpPr>
        <p:spPr bwMode="auto">
          <a:xfrm>
            <a:off x="2505075" y="136207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38263" name="Text Box 23"/>
          <p:cNvSpPr txBox="1">
            <a:spLocks noChangeArrowheads="1"/>
          </p:cNvSpPr>
          <p:nvPr/>
        </p:nvSpPr>
        <p:spPr bwMode="auto">
          <a:xfrm>
            <a:off x="4956175" y="14700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38264" name="Text Box 24"/>
          <p:cNvSpPr txBox="1">
            <a:spLocks noChangeArrowheads="1"/>
          </p:cNvSpPr>
          <p:nvPr/>
        </p:nvSpPr>
        <p:spPr bwMode="auto">
          <a:xfrm>
            <a:off x="730250" y="2649538"/>
            <a:ext cx="5795963" cy="210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In SQL: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TABLE  branch(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bname   CHAR(15)   PRIMARY KEY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....)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CREATE TABLE loan 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.........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FOREIGN KEY bname REFERENCES branch);</a:t>
            </a:r>
          </a:p>
        </p:txBody>
      </p:sp>
      <p:sp>
        <p:nvSpPr>
          <p:cNvPr id="1216537" name="Text Box 25"/>
          <p:cNvSpPr txBox="1">
            <a:spLocks noChangeArrowheads="1"/>
          </p:cNvSpPr>
          <p:nvPr/>
        </p:nvSpPr>
        <p:spPr bwMode="auto">
          <a:xfrm>
            <a:off x="882650" y="5057775"/>
            <a:ext cx="491172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Affects: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1) Insertions, updates of referencing 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2) Deletions, updates of referenced relation</a:t>
            </a:r>
          </a:p>
        </p:txBody>
      </p:sp>
    </p:spTree>
    <p:extLst>
      <p:ext uri="{BB962C8B-B14F-4D97-AF65-F5344CB8AC3E}">
        <p14:creationId xmlns:p14="http://schemas.microsoft.com/office/powerpoint/2010/main" val="371784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6537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62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/>
              <a:t>Referential Integrity Constraints</a:t>
            </a:r>
          </a:p>
        </p:txBody>
      </p:sp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1108075" y="884238"/>
            <a:ext cx="1919288" cy="1390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2" name="Line 4"/>
          <p:cNvSpPr>
            <a:spLocks noChangeShapeType="1"/>
          </p:cNvSpPr>
          <p:nvPr/>
        </p:nvSpPr>
        <p:spPr bwMode="auto">
          <a:xfrm>
            <a:off x="2449513" y="863600"/>
            <a:ext cx="0" cy="1411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3" name="Rectangle 5"/>
          <p:cNvSpPr>
            <a:spLocks noChangeArrowheads="1"/>
          </p:cNvSpPr>
          <p:nvPr/>
        </p:nvSpPr>
        <p:spPr bwMode="auto">
          <a:xfrm>
            <a:off x="4832350" y="996950"/>
            <a:ext cx="1919288" cy="1390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4" name="Line 6"/>
          <p:cNvSpPr>
            <a:spLocks noChangeShapeType="1"/>
          </p:cNvSpPr>
          <p:nvPr/>
        </p:nvSpPr>
        <p:spPr bwMode="auto">
          <a:xfrm>
            <a:off x="5411788" y="976313"/>
            <a:ext cx="0" cy="14112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5" name="Line 7"/>
          <p:cNvSpPr>
            <a:spLocks noChangeShapeType="1"/>
          </p:cNvSpPr>
          <p:nvPr/>
        </p:nvSpPr>
        <p:spPr bwMode="auto">
          <a:xfrm>
            <a:off x="2763838" y="985838"/>
            <a:ext cx="2041525" cy="639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6" name="Line 8"/>
          <p:cNvSpPr>
            <a:spLocks noChangeShapeType="1"/>
          </p:cNvSpPr>
          <p:nvPr/>
        </p:nvSpPr>
        <p:spPr bwMode="auto">
          <a:xfrm>
            <a:off x="2794000" y="1614488"/>
            <a:ext cx="2001838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7" name="Text Box 9"/>
          <p:cNvSpPr txBox="1">
            <a:spLocks noChangeArrowheads="1"/>
          </p:cNvSpPr>
          <p:nvPr/>
        </p:nvSpPr>
        <p:spPr bwMode="auto">
          <a:xfrm>
            <a:off x="2579688" y="569913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</a:t>
            </a:r>
          </a:p>
        </p:txBody>
      </p:sp>
      <p:sp>
        <p:nvSpPr>
          <p:cNvPr id="140298" name="Text Box 10"/>
          <p:cNvSpPr txBox="1">
            <a:spLocks noChangeArrowheads="1"/>
          </p:cNvSpPr>
          <p:nvPr/>
        </p:nvSpPr>
        <p:spPr bwMode="auto">
          <a:xfrm>
            <a:off x="4976813" y="6413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</a:t>
            </a:r>
          </a:p>
        </p:txBody>
      </p:sp>
      <p:sp>
        <p:nvSpPr>
          <p:cNvPr id="140299" name="Text Box 11"/>
          <p:cNvSpPr txBox="1">
            <a:spLocks noChangeArrowheads="1"/>
          </p:cNvSpPr>
          <p:nvPr/>
        </p:nvSpPr>
        <p:spPr bwMode="auto">
          <a:xfrm>
            <a:off x="2457450" y="8096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0300" name="Text Box 12"/>
          <p:cNvSpPr txBox="1">
            <a:spLocks noChangeArrowheads="1"/>
          </p:cNvSpPr>
          <p:nvPr/>
        </p:nvSpPr>
        <p:spPr bwMode="auto">
          <a:xfrm>
            <a:off x="2505075" y="136207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0301" name="Text Box 13"/>
          <p:cNvSpPr txBox="1">
            <a:spLocks noChangeArrowheads="1"/>
          </p:cNvSpPr>
          <p:nvPr/>
        </p:nvSpPr>
        <p:spPr bwMode="auto">
          <a:xfrm>
            <a:off x="4956175" y="14700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0302" name="Line 14"/>
          <p:cNvSpPr>
            <a:spLocks noChangeShapeType="1"/>
          </p:cNvSpPr>
          <p:nvPr/>
        </p:nvSpPr>
        <p:spPr bwMode="auto">
          <a:xfrm flipH="1">
            <a:off x="1095375" y="11207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3" name="Line 15"/>
          <p:cNvSpPr>
            <a:spLocks noChangeShapeType="1"/>
          </p:cNvSpPr>
          <p:nvPr/>
        </p:nvSpPr>
        <p:spPr bwMode="auto">
          <a:xfrm flipH="1">
            <a:off x="1104900" y="13112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4" name="Line 16"/>
          <p:cNvSpPr>
            <a:spLocks noChangeShapeType="1"/>
          </p:cNvSpPr>
          <p:nvPr/>
        </p:nvSpPr>
        <p:spPr bwMode="auto">
          <a:xfrm flipH="1">
            <a:off x="1095375" y="14636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5" name="Line 17"/>
          <p:cNvSpPr>
            <a:spLocks noChangeShapeType="1"/>
          </p:cNvSpPr>
          <p:nvPr/>
        </p:nvSpPr>
        <p:spPr bwMode="auto">
          <a:xfrm flipH="1">
            <a:off x="1095375" y="167322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6" name="Line 18"/>
          <p:cNvSpPr>
            <a:spLocks noChangeShapeType="1"/>
          </p:cNvSpPr>
          <p:nvPr/>
        </p:nvSpPr>
        <p:spPr bwMode="auto">
          <a:xfrm flipH="1">
            <a:off x="1095375" y="1835150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7" name="Line 19"/>
          <p:cNvSpPr>
            <a:spLocks noChangeShapeType="1"/>
          </p:cNvSpPr>
          <p:nvPr/>
        </p:nvSpPr>
        <p:spPr bwMode="auto">
          <a:xfrm flipH="1">
            <a:off x="1104900" y="2025650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8" name="Line 20"/>
          <p:cNvSpPr>
            <a:spLocks noChangeShapeType="1"/>
          </p:cNvSpPr>
          <p:nvPr/>
        </p:nvSpPr>
        <p:spPr bwMode="auto">
          <a:xfrm flipH="1">
            <a:off x="4814888" y="1211263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9" name="Line 21"/>
          <p:cNvSpPr>
            <a:spLocks noChangeShapeType="1"/>
          </p:cNvSpPr>
          <p:nvPr/>
        </p:nvSpPr>
        <p:spPr bwMode="auto">
          <a:xfrm flipH="1">
            <a:off x="4843463" y="139223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0" name="Line 22"/>
          <p:cNvSpPr>
            <a:spLocks noChangeShapeType="1"/>
          </p:cNvSpPr>
          <p:nvPr/>
        </p:nvSpPr>
        <p:spPr bwMode="auto">
          <a:xfrm flipH="1">
            <a:off x="4843463" y="1535113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1" name="Line 23"/>
          <p:cNvSpPr>
            <a:spLocks noChangeShapeType="1"/>
          </p:cNvSpPr>
          <p:nvPr/>
        </p:nvSpPr>
        <p:spPr bwMode="auto">
          <a:xfrm flipH="1">
            <a:off x="4843463" y="177323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2" name="Line 24"/>
          <p:cNvSpPr>
            <a:spLocks noChangeShapeType="1"/>
          </p:cNvSpPr>
          <p:nvPr/>
        </p:nvSpPr>
        <p:spPr bwMode="auto">
          <a:xfrm flipH="1">
            <a:off x="4824413" y="202088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3" name="Text Box 25"/>
          <p:cNvSpPr txBox="1">
            <a:spLocks noChangeArrowheads="1"/>
          </p:cNvSpPr>
          <p:nvPr/>
        </p:nvSpPr>
        <p:spPr bwMode="auto">
          <a:xfrm>
            <a:off x="1676400" y="2365375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</a:t>
            </a:r>
          </a:p>
        </p:txBody>
      </p:sp>
      <p:sp>
        <p:nvSpPr>
          <p:cNvPr id="140314" name="Text Box 26"/>
          <p:cNvSpPr txBox="1">
            <a:spLocks noChangeArrowheads="1"/>
          </p:cNvSpPr>
          <p:nvPr/>
        </p:nvSpPr>
        <p:spPr bwMode="auto">
          <a:xfrm>
            <a:off x="5403850" y="2455863"/>
            <a:ext cx="336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</a:t>
            </a:r>
          </a:p>
        </p:txBody>
      </p:sp>
      <p:sp>
        <p:nvSpPr>
          <p:cNvPr id="1218587" name="Text Box 27"/>
          <p:cNvSpPr txBox="1">
            <a:spLocks noChangeArrowheads="1"/>
          </p:cNvSpPr>
          <p:nvPr/>
        </p:nvSpPr>
        <p:spPr bwMode="auto">
          <a:xfrm>
            <a:off x="6905625" y="2060575"/>
            <a:ext cx="22383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what happens when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we try to delete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this tuple?</a:t>
            </a:r>
          </a:p>
        </p:txBody>
      </p:sp>
      <p:sp>
        <p:nvSpPr>
          <p:cNvPr id="1218588" name="Line 28"/>
          <p:cNvSpPr>
            <a:spLocks noChangeShapeType="1"/>
          </p:cNvSpPr>
          <p:nvPr/>
        </p:nvSpPr>
        <p:spPr bwMode="auto">
          <a:xfrm flipH="1" flipV="1">
            <a:off x="6797675" y="1676400"/>
            <a:ext cx="711200" cy="376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7" name="Text Box 29"/>
          <p:cNvSpPr txBox="1">
            <a:spLocks noChangeArrowheads="1"/>
          </p:cNvSpPr>
          <p:nvPr/>
        </p:nvSpPr>
        <p:spPr bwMode="auto">
          <a:xfrm>
            <a:off x="762000" y="749300"/>
            <a:ext cx="2809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</a:t>
            </a:r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801688" y="1400175"/>
            <a:ext cx="2825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j</a:t>
            </a:r>
          </a:p>
        </p:txBody>
      </p:sp>
      <p:sp>
        <p:nvSpPr>
          <p:cNvPr id="1218591" name="Text Box 31"/>
          <p:cNvSpPr txBox="1">
            <a:spLocks noChangeArrowheads="1"/>
          </p:cNvSpPr>
          <p:nvPr/>
        </p:nvSpPr>
        <p:spPr bwMode="auto">
          <a:xfrm>
            <a:off x="801688" y="3644900"/>
            <a:ext cx="6472237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Ans:  3 possibilities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1)  reject  deletion/ update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2)  set    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[c], 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j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[c]  = NULL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3)  propagate deletion/update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DELETE:    delete  ti, tj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UPDATE:    set ti[c], tj[c] to updated values </a:t>
            </a:r>
          </a:p>
        </p:txBody>
      </p:sp>
    </p:spTree>
    <p:extLst>
      <p:ext uri="{BB962C8B-B14F-4D97-AF65-F5344CB8AC3E}">
        <p14:creationId xmlns:p14="http://schemas.microsoft.com/office/powerpoint/2010/main" val="280374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87" grpId="0"/>
      <p:bldP spid="1218588" grpId="0" animBg="1"/>
      <p:bldP spid="1218591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610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/>
              <a:t>Referential Integrity Constraints</a:t>
            </a:r>
          </a:p>
        </p:txBody>
      </p:sp>
      <p:sp>
        <p:nvSpPr>
          <p:cNvPr id="142339" name="Rectangle 3"/>
          <p:cNvSpPr>
            <a:spLocks noChangeArrowheads="1"/>
          </p:cNvSpPr>
          <p:nvPr/>
        </p:nvSpPr>
        <p:spPr bwMode="auto">
          <a:xfrm>
            <a:off x="831850" y="884238"/>
            <a:ext cx="1919288" cy="1390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0" name="Line 4"/>
          <p:cNvSpPr>
            <a:spLocks noChangeShapeType="1"/>
          </p:cNvSpPr>
          <p:nvPr/>
        </p:nvSpPr>
        <p:spPr bwMode="auto">
          <a:xfrm>
            <a:off x="2173288" y="863600"/>
            <a:ext cx="0" cy="1411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1" name="Rectangle 5"/>
          <p:cNvSpPr>
            <a:spLocks noChangeArrowheads="1"/>
          </p:cNvSpPr>
          <p:nvPr/>
        </p:nvSpPr>
        <p:spPr bwMode="auto">
          <a:xfrm>
            <a:off x="4556125" y="996950"/>
            <a:ext cx="1919288" cy="1390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2" name="Line 6"/>
          <p:cNvSpPr>
            <a:spLocks noChangeShapeType="1"/>
          </p:cNvSpPr>
          <p:nvPr/>
        </p:nvSpPr>
        <p:spPr bwMode="auto">
          <a:xfrm>
            <a:off x="5135563" y="976313"/>
            <a:ext cx="0" cy="14112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3" name="Line 7"/>
          <p:cNvSpPr>
            <a:spLocks noChangeShapeType="1"/>
          </p:cNvSpPr>
          <p:nvPr/>
        </p:nvSpPr>
        <p:spPr bwMode="auto">
          <a:xfrm>
            <a:off x="2487613" y="985838"/>
            <a:ext cx="2041525" cy="639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4" name="Line 8"/>
          <p:cNvSpPr>
            <a:spLocks noChangeShapeType="1"/>
          </p:cNvSpPr>
          <p:nvPr/>
        </p:nvSpPr>
        <p:spPr bwMode="auto">
          <a:xfrm>
            <a:off x="2517775" y="1614488"/>
            <a:ext cx="2001838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2303463" y="569913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</a:t>
            </a: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4700588" y="6413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</a:t>
            </a: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2181225" y="8096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2228850" y="136207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2349" name="Text Box 13"/>
          <p:cNvSpPr txBox="1">
            <a:spLocks noChangeArrowheads="1"/>
          </p:cNvSpPr>
          <p:nvPr/>
        </p:nvSpPr>
        <p:spPr bwMode="auto">
          <a:xfrm>
            <a:off x="4679950" y="14700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2350" name="Line 14"/>
          <p:cNvSpPr>
            <a:spLocks noChangeShapeType="1"/>
          </p:cNvSpPr>
          <p:nvPr/>
        </p:nvSpPr>
        <p:spPr bwMode="auto">
          <a:xfrm flipH="1">
            <a:off x="819150" y="11207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1" name="Line 15"/>
          <p:cNvSpPr>
            <a:spLocks noChangeShapeType="1"/>
          </p:cNvSpPr>
          <p:nvPr/>
        </p:nvSpPr>
        <p:spPr bwMode="auto">
          <a:xfrm flipH="1">
            <a:off x="828675" y="13112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2" name="Line 16"/>
          <p:cNvSpPr>
            <a:spLocks noChangeShapeType="1"/>
          </p:cNvSpPr>
          <p:nvPr/>
        </p:nvSpPr>
        <p:spPr bwMode="auto">
          <a:xfrm flipH="1">
            <a:off x="819150" y="14636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3" name="Line 17"/>
          <p:cNvSpPr>
            <a:spLocks noChangeShapeType="1"/>
          </p:cNvSpPr>
          <p:nvPr/>
        </p:nvSpPr>
        <p:spPr bwMode="auto">
          <a:xfrm flipH="1">
            <a:off x="819150" y="167322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4" name="Line 18"/>
          <p:cNvSpPr>
            <a:spLocks noChangeShapeType="1"/>
          </p:cNvSpPr>
          <p:nvPr/>
        </p:nvSpPr>
        <p:spPr bwMode="auto">
          <a:xfrm flipH="1">
            <a:off x="819150" y="1835150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5" name="Line 19"/>
          <p:cNvSpPr>
            <a:spLocks noChangeShapeType="1"/>
          </p:cNvSpPr>
          <p:nvPr/>
        </p:nvSpPr>
        <p:spPr bwMode="auto">
          <a:xfrm flipH="1">
            <a:off x="828675" y="2025650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6" name="Line 20"/>
          <p:cNvSpPr>
            <a:spLocks noChangeShapeType="1"/>
          </p:cNvSpPr>
          <p:nvPr/>
        </p:nvSpPr>
        <p:spPr bwMode="auto">
          <a:xfrm flipH="1">
            <a:off x="4538663" y="1211263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7" name="Line 21"/>
          <p:cNvSpPr>
            <a:spLocks noChangeShapeType="1"/>
          </p:cNvSpPr>
          <p:nvPr/>
        </p:nvSpPr>
        <p:spPr bwMode="auto">
          <a:xfrm flipH="1">
            <a:off x="4567238" y="139223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8" name="Line 22"/>
          <p:cNvSpPr>
            <a:spLocks noChangeShapeType="1"/>
          </p:cNvSpPr>
          <p:nvPr/>
        </p:nvSpPr>
        <p:spPr bwMode="auto">
          <a:xfrm flipH="1">
            <a:off x="4567238" y="1535113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9" name="Line 23"/>
          <p:cNvSpPr>
            <a:spLocks noChangeShapeType="1"/>
          </p:cNvSpPr>
          <p:nvPr/>
        </p:nvSpPr>
        <p:spPr bwMode="auto">
          <a:xfrm flipH="1">
            <a:off x="4567238" y="177323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60" name="Line 24"/>
          <p:cNvSpPr>
            <a:spLocks noChangeShapeType="1"/>
          </p:cNvSpPr>
          <p:nvPr/>
        </p:nvSpPr>
        <p:spPr bwMode="auto">
          <a:xfrm flipH="1">
            <a:off x="4548188" y="202088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61" name="Text Box 25"/>
          <p:cNvSpPr txBox="1">
            <a:spLocks noChangeArrowheads="1"/>
          </p:cNvSpPr>
          <p:nvPr/>
        </p:nvSpPr>
        <p:spPr bwMode="auto">
          <a:xfrm>
            <a:off x="1400175" y="2365375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</a:t>
            </a:r>
          </a:p>
        </p:txBody>
      </p:sp>
      <p:sp>
        <p:nvSpPr>
          <p:cNvPr id="142362" name="Text Box 26"/>
          <p:cNvSpPr txBox="1">
            <a:spLocks noChangeArrowheads="1"/>
          </p:cNvSpPr>
          <p:nvPr/>
        </p:nvSpPr>
        <p:spPr bwMode="auto">
          <a:xfrm>
            <a:off x="5127625" y="2455863"/>
            <a:ext cx="336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</a:t>
            </a:r>
          </a:p>
        </p:txBody>
      </p:sp>
      <p:sp>
        <p:nvSpPr>
          <p:cNvPr id="142363" name="Text Box 27"/>
          <p:cNvSpPr txBox="1">
            <a:spLocks noChangeArrowheads="1"/>
          </p:cNvSpPr>
          <p:nvPr/>
        </p:nvSpPr>
        <p:spPr bwMode="auto">
          <a:xfrm>
            <a:off x="6511925" y="2009775"/>
            <a:ext cx="2217738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what happens when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we try to delete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this tuple?</a:t>
            </a:r>
          </a:p>
        </p:txBody>
      </p:sp>
      <p:sp>
        <p:nvSpPr>
          <p:cNvPr id="142364" name="Line 28"/>
          <p:cNvSpPr>
            <a:spLocks noChangeShapeType="1"/>
          </p:cNvSpPr>
          <p:nvPr/>
        </p:nvSpPr>
        <p:spPr bwMode="auto">
          <a:xfrm flipH="1" flipV="1">
            <a:off x="6521450" y="1676400"/>
            <a:ext cx="711200" cy="376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65" name="Text Box 29"/>
          <p:cNvSpPr txBox="1">
            <a:spLocks noChangeArrowheads="1"/>
          </p:cNvSpPr>
          <p:nvPr/>
        </p:nvSpPr>
        <p:spPr bwMode="auto">
          <a:xfrm>
            <a:off x="485775" y="749300"/>
            <a:ext cx="2809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</a:t>
            </a:r>
          </a:p>
        </p:txBody>
      </p:sp>
      <p:sp>
        <p:nvSpPr>
          <p:cNvPr id="142366" name="Text Box 30"/>
          <p:cNvSpPr txBox="1">
            <a:spLocks noChangeArrowheads="1"/>
          </p:cNvSpPr>
          <p:nvPr/>
        </p:nvSpPr>
        <p:spPr bwMode="auto">
          <a:xfrm>
            <a:off x="525463" y="1400175"/>
            <a:ext cx="2809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j</a:t>
            </a:r>
          </a:p>
        </p:txBody>
      </p:sp>
      <p:sp>
        <p:nvSpPr>
          <p:cNvPr id="142367" name="Text Box 31"/>
          <p:cNvSpPr txBox="1">
            <a:spLocks noChangeArrowheads="1"/>
          </p:cNvSpPr>
          <p:nvPr/>
        </p:nvSpPr>
        <p:spPr bwMode="auto">
          <a:xfrm>
            <a:off x="588963" y="2876550"/>
            <a:ext cx="50958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TABLE A (   .....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FOREIGN KEY c REFERENCES B  </a:t>
            </a:r>
            <a:r>
              <a:rPr kumimoji="0" lang="en-US" sz="16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.......... )</a:t>
            </a:r>
          </a:p>
        </p:txBody>
      </p:sp>
      <p:sp>
        <p:nvSpPr>
          <p:cNvPr id="1220640" name="Text Box 32"/>
          <p:cNvSpPr txBox="1">
            <a:spLocks noChangeArrowheads="1"/>
          </p:cNvSpPr>
          <p:nvPr/>
        </p:nvSpPr>
        <p:spPr bwMode="auto">
          <a:xfrm>
            <a:off x="517525" y="3827463"/>
            <a:ext cx="6662738" cy="256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Action:      1)  left blank  (deletion/update  rejected)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2)  ON DELETE SET NULL/ ON UPDATE SET NULL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sets  ti[c] = NULL, tj[c] = NULL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3)  ON  DELETE CASCADE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deletes ti, tj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ON UPDATE CASCADE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sets ti[c], tj[c] to new key values </a:t>
            </a:r>
          </a:p>
        </p:txBody>
      </p:sp>
    </p:spTree>
    <p:extLst>
      <p:ext uri="{BB962C8B-B14F-4D97-AF65-F5344CB8AC3E}">
        <p14:creationId xmlns:p14="http://schemas.microsoft.com/office/powerpoint/2010/main" val="57579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0640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Global Constraints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5" y="636588"/>
            <a:ext cx="7848600" cy="1879600"/>
          </a:xfrm>
        </p:spPr>
        <p:txBody>
          <a:bodyPr/>
          <a:lstStyle/>
          <a:p>
            <a:pPr>
              <a:buFont typeface="Wingdings 3" charset="2"/>
              <a:buNone/>
            </a:pPr>
            <a:r>
              <a:rPr lang="en-US" sz="2400">
                <a:latin typeface="Calibri" charset="0"/>
              </a:rPr>
              <a:t>Idea:   two kinds</a:t>
            </a:r>
          </a:p>
          <a:p>
            <a:pPr>
              <a:buFont typeface="Wingdings 3" charset="2"/>
              <a:buNone/>
            </a:pPr>
            <a:r>
              <a:rPr lang="en-US" sz="2400">
                <a:latin typeface="Calibri" charset="0"/>
              </a:rPr>
              <a:t>1)  single relation (constraints spans multiple columns)</a:t>
            </a:r>
          </a:p>
          <a:p>
            <a:pPr lvl="1"/>
            <a:r>
              <a:rPr lang="en-US" sz="2000">
                <a:latin typeface="Calibri" charset="0"/>
              </a:rPr>
              <a:t>E.g.:  </a:t>
            </a:r>
            <a:r>
              <a:rPr lang="en-US" sz="1800">
                <a:latin typeface="Calibri" charset="0"/>
              </a:rPr>
              <a:t>CHECK (total = svngs + check)  declared in the CREATE TABLE</a:t>
            </a:r>
          </a:p>
          <a:p>
            <a:pPr>
              <a:buFont typeface="Wingdings 3" charset="2"/>
              <a:buNone/>
            </a:pPr>
            <a:r>
              <a:rPr lang="en-US" sz="2400">
                <a:latin typeface="Calibri" charset="0"/>
              </a:rPr>
              <a:t>2)  multiple relations: </a:t>
            </a:r>
            <a:r>
              <a:rPr lang="en-US" sz="2000">
                <a:latin typeface="Calibri" charset="0"/>
              </a:rPr>
              <a:t>CREATE ASSERTION</a:t>
            </a:r>
          </a:p>
          <a:p>
            <a:endParaRPr lang="en-US" sz="2000">
              <a:latin typeface="Calibri" charset="0"/>
            </a:endParaRPr>
          </a:p>
        </p:txBody>
      </p:sp>
      <p:sp>
        <p:nvSpPr>
          <p:cNvPr id="144388" name="Text Box 4"/>
          <p:cNvSpPr txBox="1">
            <a:spLocks noChangeArrowheads="1"/>
          </p:cNvSpPr>
          <p:nvPr/>
        </p:nvSpPr>
        <p:spPr bwMode="auto">
          <a:xfrm>
            <a:off x="660400" y="2649538"/>
            <a:ext cx="7119938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SQL examples: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1)   single relation:  All Bkln branches must have assets &gt; 5M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TABLE branch 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..........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bcity  CHAR(15),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assets INT,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CHECK (NOT(bcity = ‘Bkln’) OR assets &gt; 5M))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Affects: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insertions into branch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updates of bcity or assets in branch</a:t>
            </a:r>
          </a:p>
        </p:txBody>
      </p:sp>
    </p:spTree>
    <p:extLst>
      <p:ext uri="{BB962C8B-B14F-4D97-AF65-F5344CB8AC3E}">
        <p14:creationId xmlns:p14="http://schemas.microsoft.com/office/powerpoint/2010/main" val="220414703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5667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Global Constraints</a:t>
            </a:r>
          </a:p>
        </p:txBody>
      </p:sp>
      <p:sp>
        <p:nvSpPr>
          <p:cNvPr id="146435" name="Text Box 3"/>
          <p:cNvSpPr txBox="1">
            <a:spLocks noChangeArrowheads="1"/>
          </p:cNvSpPr>
          <p:nvPr/>
        </p:nvSpPr>
        <p:spPr bwMode="auto">
          <a:xfrm>
            <a:off x="403225" y="746125"/>
            <a:ext cx="7426325" cy="314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SQL 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2)  Multiple relations:  every loan has a borrower with a savings account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CHECK (NOT EXISTS 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SELECT   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FROM loan AS 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WHERE  NOT EXISTS(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SELECT   *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FROM borrower B, depositor D, account 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WHERE B.cname = D.cname 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        D.acct_no = A.acct_no 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        L.lno  = B.lno)))</a:t>
            </a:r>
          </a:p>
        </p:txBody>
      </p:sp>
      <p:sp>
        <p:nvSpPr>
          <p:cNvPr id="1224708" name="Text Box 4"/>
          <p:cNvSpPr txBox="1">
            <a:spLocks noChangeArrowheads="1"/>
          </p:cNvSpPr>
          <p:nvPr/>
        </p:nvSpPr>
        <p:spPr bwMode="auto">
          <a:xfrm>
            <a:off x="646113" y="4152900"/>
            <a:ext cx="6562725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Problem: Where to put this constraint?  At depositor? Loan? 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Ans: None of the above: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CREATE ASSERTION loan-constraint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CHECK(  ..... )</a:t>
            </a:r>
          </a:p>
        </p:txBody>
      </p:sp>
      <p:sp>
        <p:nvSpPr>
          <p:cNvPr id="1224709" name="Text Box 5"/>
          <p:cNvSpPr txBox="1">
            <a:spLocks noChangeArrowheads="1"/>
          </p:cNvSpPr>
          <p:nvPr/>
        </p:nvSpPr>
        <p:spPr bwMode="auto">
          <a:xfrm>
            <a:off x="4281488" y="5935663"/>
            <a:ext cx="3602037" cy="64135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Checked with EVERY DB update!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very expensive.....</a:t>
            </a:r>
          </a:p>
        </p:txBody>
      </p:sp>
    </p:spTree>
    <p:extLst>
      <p:ext uri="{BB962C8B-B14F-4D97-AF65-F5344CB8AC3E}">
        <p14:creationId xmlns:p14="http://schemas.microsoft.com/office/powerpoint/2010/main" val="233390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4708" grpId="0"/>
      <p:bldP spid="1224709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211" y="243838"/>
            <a:ext cx="8077200" cy="36671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 dirty="0"/>
              <a:t>Summary: Integrity Constraints</a:t>
            </a:r>
          </a:p>
        </p:txBody>
      </p:sp>
      <p:graphicFrame>
        <p:nvGraphicFramePr>
          <p:cNvPr id="1226755" name="Group 3"/>
          <p:cNvGraphicFramePr>
            <a:graphicFrameLocks noGrp="1"/>
          </p:cNvGraphicFramePr>
          <p:nvPr/>
        </p:nvGraphicFramePr>
        <p:xfrm>
          <a:off x="187325" y="962025"/>
          <a:ext cx="8778875" cy="5652137"/>
        </p:xfrm>
        <a:graphic>
          <a:graphicData uri="http://schemas.openxmlformats.org/drawingml/2006/table">
            <a:tbl>
              <a:tblPr/>
              <a:tblGrid>
                <a:gridCol w="1849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3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3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Constraint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Where declared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Affects...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Expense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Key Constraints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CREATE TABLE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(PRIMARY KEY, UNIQUE)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Insertions, Updates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Moderate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Attribute Constraints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CREATE TABLE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CREATE DOMAIN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(Not NULL, CHECK)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Insertions, Updates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Cheap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9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Referential Integrity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Table Tag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(FOREIGN KEY ....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REFERENCES ....)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1.Insertions into referencing rel’n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2. Updates of referencing rel’n of relevant attrs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3. Deletions  from referenced rel’n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4. Update of referenced rel’n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1,2: like key constraints. Another reason to index/sort on the primary keys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3,4: depends 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  a. update/delete policy chosen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b</a:t>
                      </a: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. existence of indexes on foreign key 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3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Global Constraints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Table Tag (CHECK)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          or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outside table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(CREATE ASSERTION)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1. For single rel’n constraint, with insertion, deletion of relevant attrs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2. For assesrtions w/ every db modification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1. cheap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2. very expensive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414935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Relational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600200" y="3091434"/>
            <a:ext cx="5819775" cy="138214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SQL: Views</a:t>
            </a:r>
          </a:p>
        </p:txBody>
      </p:sp>
    </p:spTree>
    <p:extLst>
      <p:ext uri="{BB962C8B-B14F-4D97-AF65-F5344CB8AC3E}">
        <p14:creationId xmlns:p14="http://schemas.microsoft.com/office/powerpoint/2010/main" val="665357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CREATE TABLE &lt;name&gt; ( &lt;field&gt; &lt;domain&gt;, … )</a:t>
            </a:r>
          </a:p>
          <a:p>
            <a:pPr marL="109537" indent="0"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	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SQL Constructs: Data Definition Language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3733800"/>
            <a:ext cx="6172200" cy="2636619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create table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instructor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(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	ID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(5),</a:t>
            </a:r>
            <a:b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name   </a:t>
            </a:r>
            <a:r>
              <a:rPr kumimoji="1" lang="en-US" sz="2000" b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not null,</a:t>
            </a:r>
            <a:br>
              <a:rPr kumimoji="1" lang="en-US" sz="2000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</a:t>
            </a:r>
            <a:r>
              <a:rPr kumimoji="1" lang="en-US" sz="2000" b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(20),</a:t>
            </a:r>
            <a:b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salary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numeric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(8,2),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</a:t>
            </a:r>
            <a:r>
              <a:rPr lang="en-US" sz="20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primary key </a:t>
            </a:r>
            <a: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ID</a:t>
            </a:r>
            <a: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),</a:t>
            </a:r>
            <a:b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foreign key </a:t>
            </a:r>
            <a:r>
              <a:rPr kumimoji="1"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20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references </a:t>
            </a:r>
            <a:r>
              <a:rPr kumimoji="1"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department</a:t>
            </a:r>
            <a:endParaRPr kumimoji="1" lang="en-US" sz="2000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endParaRPr kumimoji="1" lang="en-US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600200"/>
            <a:ext cx="5638800" cy="1938992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1" baseline="0" dirty="0">
                <a:latin typeface="Helvetica"/>
                <a:cs typeface="Helvetica"/>
              </a:rPr>
              <a:t>create table </a:t>
            </a:r>
            <a:r>
              <a:rPr lang="en-US" sz="2000" baseline="0" dirty="0">
                <a:latin typeface="Helvetica"/>
                <a:cs typeface="Helvetica"/>
              </a:rPr>
              <a:t>department</a:t>
            </a:r>
          </a:p>
          <a:p>
            <a:pPr algn="l"/>
            <a:r>
              <a:rPr lang="en-US" sz="2000" baseline="0" dirty="0">
                <a:latin typeface="Helvetica"/>
                <a:cs typeface="Helvetica"/>
              </a:rPr>
              <a:t>    (</a:t>
            </a:r>
            <a:r>
              <a:rPr lang="en-US" sz="2000" baseline="0" dirty="0" err="1">
                <a:latin typeface="Helvetica"/>
                <a:cs typeface="Helvetica"/>
              </a:rPr>
              <a:t>dept_name</a:t>
            </a:r>
            <a:r>
              <a:rPr lang="en-US" sz="2000" baseline="0" dirty="0">
                <a:latin typeface="Helvetica"/>
                <a:cs typeface="Helvetica"/>
              </a:rPr>
              <a:t> </a:t>
            </a:r>
            <a:r>
              <a:rPr lang="en-US" sz="2000" b="1" baseline="0" dirty="0" err="1">
                <a:latin typeface="Helvetica"/>
                <a:cs typeface="Helvetica"/>
              </a:rPr>
              <a:t>varchar</a:t>
            </a:r>
            <a:r>
              <a:rPr lang="en-US" sz="2000" baseline="0" dirty="0">
                <a:latin typeface="Helvetica"/>
                <a:cs typeface="Helvetica"/>
              </a:rPr>
              <a:t>(20),</a:t>
            </a:r>
          </a:p>
          <a:p>
            <a:pPr algn="l"/>
            <a:r>
              <a:rPr lang="en-US" sz="2000" baseline="0" dirty="0">
                <a:latin typeface="Helvetica"/>
                <a:cs typeface="Helvetica"/>
              </a:rPr>
              <a:t>     building </a:t>
            </a:r>
            <a:r>
              <a:rPr lang="en-US" sz="2000" b="1" baseline="0" dirty="0" err="1">
                <a:latin typeface="Helvetica"/>
                <a:cs typeface="Helvetica"/>
              </a:rPr>
              <a:t>varchar</a:t>
            </a:r>
            <a:r>
              <a:rPr lang="en-US" sz="2000" baseline="0" dirty="0">
                <a:latin typeface="Helvetica"/>
                <a:cs typeface="Helvetica"/>
              </a:rPr>
              <a:t>(15),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 budget </a:t>
            </a:r>
            <a:r>
              <a:rPr lang="da-DK" sz="2000" b="1" baseline="0" dirty="0" err="1">
                <a:latin typeface="Helvetica"/>
                <a:cs typeface="Helvetica"/>
              </a:rPr>
              <a:t>numeric</a:t>
            </a:r>
            <a:r>
              <a:rPr lang="da-DK" sz="2000" baseline="0" dirty="0">
                <a:latin typeface="Helvetica"/>
                <a:cs typeface="Helvetica"/>
              </a:rPr>
              <a:t>(12,2) check (budget &gt; 0),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 </a:t>
            </a:r>
            <a:r>
              <a:rPr lang="da-DK" sz="2000" b="1" baseline="0" dirty="0" err="1">
                <a:latin typeface="Helvetica"/>
                <a:cs typeface="Helvetica"/>
              </a:rPr>
              <a:t>primary</a:t>
            </a:r>
            <a:r>
              <a:rPr lang="da-DK" sz="2000" b="1" baseline="0" dirty="0">
                <a:latin typeface="Helvetica"/>
                <a:cs typeface="Helvetica"/>
              </a:rPr>
              <a:t> </a:t>
            </a:r>
            <a:r>
              <a:rPr lang="da-DK" sz="2000" b="1" baseline="0" dirty="0" err="1">
                <a:latin typeface="Helvetica"/>
                <a:cs typeface="Helvetica"/>
              </a:rPr>
              <a:t>key</a:t>
            </a:r>
            <a:r>
              <a:rPr lang="da-DK" sz="2000" b="1" baseline="0" dirty="0">
                <a:latin typeface="Helvetica"/>
                <a:cs typeface="Helvetica"/>
              </a:rPr>
              <a:t> </a:t>
            </a:r>
            <a:r>
              <a:rPr lang="da-DK" sz="2000" baseline="0" dirty="0">
                <a:latin typeface="Helvetica"/>
                <a:cs typeface="Helvetica"/>
              </a:rPr>
              <a:t>(</a:t>
            </a:r>
            <a:r>
              <a:rPr lang="da-DK" sz="2000" baseline="0" dirty="0" err="1">
                <a:latin typeface="Helvetica"/>
                <a:cs typeface="Helvetica"/>
              </a:rPr>
              <a:t>dept_name</a:t>
            </a:r>
            <a:r>
              <a:rPr lang="da-DK" sz="2000" baseline="0" dirty="0">
                <a:latin typeface="Helvetica"/>
                <a:cs typeface="Helvetica"/>
              </a:rPr>
              <a:t>)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);</a:t>
            </a:r>
            <a:endParaRPr lang="da-DK" sz="2400" baseline="0" dirty="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3.8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Defining Views and Use Cases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Difference between a view and a table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Updating a view</a:t>
            </a:r>
          </a:p>
          <a:p>
            <a:pPr marL="392113" lvl="1" indent="0">
              <a:lnSpc>
                <a:spcPct val="150000"/>
              </a:lnSpc>
              <a:buNone/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Views</a:t>
            </a:r>
          </a:p>
        </p:txBody>
      </p:sp>
    </p:spTree>
    <p:extLst>
      <p:ext uri="{BB962C8B-B14F-4D97-AF65-F5344CB8AC3E}">
        <p14:creationId xmlns:p14="http://schemas.microsoft.com/office/powerpoint/2010/main" val="55688597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Views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963" y="990600"/>
            <a:ext cx="8305800" cy="4876800"/>
          </a:xfrm>
        </p:spPr>
        <p:txBody>
          <a:bodyPr/>
          <a:lstStyle/>
          <a:p>
            <a:pPr>
              <a:tabLst>
                <a:tab pos="1489075" algn="l"/>
              </a:tabLst>
            </a:pPr>
            <a:r>
              <a:rPr lang="en-US" sz="2200">
                <a:latin typeface="Calibri" charset="0"/>
              </a:rPr>
              <a:t>Provide a mechanism to hide certain data from the view of certain users.  To create a view we use the command:</a:t>
            </a: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r>
              <a:rPr lang="en-US" sz="2200">
                <a:latin typeface="Calibri" charset="0"/>
              </a:rPr>
              <a:t>Can be used in any place a normal table can be used</a:t>
            </a:r>
          </a:p>
          <a:p>
            <a:pPr>
              <a:tabLst>
                <a:tab pos="1489075" algn="l"/>
              </a:tabLst>
            </a:pPr>
            <a:r>
              <a:rPr lang="en-US" sz="2200">
                <a:latin typeface="Calibri" charset="0"/>
              </a:rPr>
              <a:t>For users, there is no distinction in terms of using it</a:t>
            </a:r>
          </a:p>
        </p:txBody>
      </p:sp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1395413" y="2379663"/>
            <a:ext cx="43989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1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view 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v</a:t>
            </a:r>
            <a:r>
              <a:rPr kumimoji="1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as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&lt;query expression&gt;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1809750" y="2932113"/>
            <a:ext cx="5013325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where: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105000"/>
              <a:buFont typeface="Monotype Sorts" charset="2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&lt;query expression&gt; is any legal expression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105000"/>
              <a:buFont typeface="Monotype Sorts" charset="2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The view name is represented by </a:t>
            </a:r>
            <a:r>
              <a:rPr kumimoji="1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v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678422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Example Queries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8788" y="1298575"/>
            <a:ext cx="7747000" cy="339725"/>
          </a:xfrm>
        </p:spPr>
        <p:txBody>
          <a:bodyPr/>
          <a:lstStyle/>
          <a:p>
            <a:pPr>
              <a:lnSpc>
                <a:spcPct val="80000"/>
              </a:lnSpc>
              <a:tabLst>
                <a:tab pos="1370013" algn="l"/>
              </a:tabLst>
            </a:pPr>
            <a:r>
              <a:rPr lang="en-US" sz="1900" dirty="0">
                <a:latin typeface="Calibri" charset="0"/>
              </a:rPr>
              <a:t>A view consisting of courses and sections for Physics in Fall 2009</a:t>
            </a:r>
          </a:p>
        </p:txBody>
      </p:sp>
      <p:sp>
        <p:nvSpPr>
          <p:cNvPr id="855044" name="Text Box 4"/>
          <p:cNvSpPr txBox="1">
            <a:spLocks noChangeArrowheads="1"/>
          </p:cNvSpPr>
          <p:nvPr/>
        </p:nvSpPr>
        <p:spPr bwMode="auto">
          <a:xfrm>
            <a:off x="649287" y="4419600"/>
            <a:ext cx="63103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Find all physics fall 2009 courses in a building.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A6E315-4BC4-8E4E-9274-158C1D358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752600"/>
            <a:ext cx="6468894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25BAB5-B698-F949-A79B-01E36DE3E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0" y="4841474"/>
            <a:ext cx="3684411" cy="118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8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5044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Views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Is it different from DBMS’s side ?</a:t>
            </a:r>
          </a:p>
          <a:p>
            <a:pPr lvl="1"/>
            <a:r>
              <a:rPr lang="en-US">
                <a:latin typeface="Calibri" charset="0"/>
              </a:rPr>
              <a:t>Yes; a view may or may not be </a:t>
            </a:r>
            <a:r>
              <a:rPr lang="en-US" i="1">
                <a:latin typeface="Calibri" charset="0"/>
              </a:rPr>
              <a:t>materialized</a:t>
            </a:r>
          </a:p>
          <a:p>
            <a:pPr lvl="1"/>
            <a:r>
              <a:rPr lang="en-US">
                <a:latin typeface="Calibri" charset="0"/>
              </a:rPr>
              <a:t>Pros/Cons ?</a:t>
            </a:r>
          </a:p>
          <a:p>
            <a:pPr>
              <a:buFont typeface="Wingdings" charset="2"/>
              <a:buNone/>
            </a:pPr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Updates into views have to be treated differently</a:t>
            </a:r>
          </a:p>
          <a:p>
            <a:pPr lvl="1"/>
            <a:r>
              <a:rPr lang="en-US">
                <a:latin typeface="Calibri" charset="0"/>
              </a:rPr>
              <a:t>In most cases, disallowed.</a:t>
            </a:r>
          </a:p>
        </p:txBody>
      </p:sp>
    </p:spTree>
    <p:extLst>
      <p:ext uri="{BB962C8B-B14F-4D97-AF65-F5344CB8AC3E}">
        <p14:creationId xmlns:p14="http://schemas.microsoft.com/office/powerpoint/2010/main" val="71445940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Views vs Tables</a:t>
            </a:r>
          </a:p>
        </p:txBody>
      </p:sp>
      <p:grpSp>
        <p:nvGrpSpPr>
          <p:cNvPr id="2" name="Group 31"/>
          <p:cNvGrpSpPr/>
          <p:nvPr/>
        </p:nvGrpSpPr>
        <p:grpSpPr>
          <a:xfrm>
            <a:off x="76200" y="1371600"/>
            <a:ext cx="8839200" cy="5375275"/>
            <a:chOff x="76200" y="1371600"/>
            <a:chExt cx="8839200" cy="5375275"/>
          </a:xfrm>
          <a:solidFill>
            <a:schemeClr val="bg1"/>
          </a:solidFill>
        </p:grpSpPr>
        <p:sp>
          <p:nvSpPr>
            <p:cNvPr id="1212419" name="Rectangle 3"/>
            <p:cNvSpPr>
              <a:spLocks noChangeArrowheads="1"/>
            </p:cNvSpPr>
            <p:nvPr/>
          </p:nvSpPr>
          <p:spPr bwMode="auto">
            <a:xfrm>
              <a:off x="5943600" y="2743200"/>
              <a:ext cx="2971800" cy="914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It’s a new table.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You can do what you want.</a:t>
              </a:r>
            </a:p>
          </p:txBody>
        </p:sp>
        <p:sp>
          <p:nvSpPr>
            <p:cNvPr id="1212420" name="Rectangle 4"/>
            <p:cNvSpPr>
              <a:spLocks noChangeArrowheads="1"/>
            </p:cNvSpPr>
            <p:nvPr/>
          </p:nvSpPr>
          <p:spPr bwMode="auto">
            <a:xfrm>
              <a:off x="2438400" y="2743200"/>
              <a:ext cx="3505200" cy="914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 any select query.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Only some update queries.</a:t>
              </a:r>
            </a:p>
          </p:txBody>
        </p:sp>
        <p:sp>
          <p:nvSpPr>
            <p:cNvPr id="1212421" name="Rectangle 5"/>
            <p:cNvSpPr>
              <a:spLocks noChangeArrowheads="1"/>
            </p:cNvSpPr>
            <p:nvPr/>
          </p:nvSpPr>
          <p:spPr bwMode="auto">
            <a:xfrm>
              <a:off x="76200" y="2743200"/>
              <a:ext cx="2362200" cy="914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Can be used</a:t>
              </a:r>
            </a:p>
          </p:txBody>
        </p:sp>
        <p:sp>
          <p:nvSpPr>
            <p:cNvPr id="1212422" name="Rectangle 6"/>
            <p:cNvSpPr>
              <a:spLocks noChangeArrowheads="1"/>
            </p:cNvSpPr>
            <p:nvPr/>
          </p:nvSpPr>
          <p:spPr bwMode="auto">
            <a:xfrm>
              <a:off x="5943600" y="3657600"/>
              <a:ext cx="2971800" cy="1295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It’s a new table.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Stored on disk.</a:t>
              </a:r>
            </a:p>
          </p:txBody>
        </p:sp>
        <p:sp>
          <p:nvSpPr>
            <p:cNvPr id="1212423" name="Rectangle 7"/>
            <p:cNvSpPr>
              <a:spLocks noChangeArrowheads="1"/>
            </p:cNvSpPr>
            <p:nvPr/>
          </p:nvSpPr>
          <p:spPr bwMode="auto">
            <a:xfrm>
              <a:off x="2438400" y="3657600"/>
              <a:ext cx="3505200" cy="1295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1. Evaluate the query and store it on disk as if a table.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2. Don’t store. Substitute in queries when referenced.</a:t>
              </a:r>
            </a:p>
          </p:txBody>
        </p:sp>
        <p:sp>
          <p:nvSpPr>
            <p:cNvPr id="1212424" name="Rectangle 8"/>
            <p:cNvSpPr>
              <a:spLocks noChangeArrowheads="1"/>
            </p:cNvSpPr>
            <p:nvPr/>
          </p:nvSpPr>
          <p:spPr bwMode="auto">
            <a:xfrm>
              <a:off x="76200" y="3657600"/>
              <a:ext cx="2362200" cy="1295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Maintained as</a:t>
              </a:r>
            </a:p>
          </p:txBody>
        </p:sp>
        <p:sp>
          <p:nvSpPr>
            <p:cNvPr id="1212425" name="Rectangle 9"/>
            <p:cNvSpPr>
              <a:spLocks noChangeArrowheads="1"/>
            </p:cNvSpPr>
            <p:nvPr/>
          </p:nvSpPr>
          <p:spPr bwMode="auto">
            <a:xfrm>
              <a:off x="5943600" y="4953000"/>
              <a:ext cx="2971800" cy="1793875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 is a separate table; there is no reason why DBMS should keep it updated. If you want that, you must define a trigger.</a:t>
              </a:r>
            </a:p>
          </p:txBody>
        </p:sp>
        <p:sp>
          <p:nvSpPr>
            <p:cNvPr id="1212426" name="Rectangle 10"/>
            <p:cNvSpPr>
              <a:spLocks noChangeArrowheads="1"/>
            </p:cNvSpPr>
            <p:nvPr/>
          </p:nvSpPr>
          <p:spPr bwMode="auto">
            <a:xfrm>
              <a:off x="2438400" y="4953000"/>
              <a:ext cx="3505200" cy="1793875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495300" marR="0" lvl="0" indent="-4953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1. If stored on disk, the stored table is automatically updated to be accurate.</a:t>
              </a:r>
            </a:p>
            <a:p>
              <a:pPr marL="495300" marR="0" lvl="0" indent="-4953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2. If we are just substituting, there is no need to do anything.</a:t>
              </a:r>
            </a:p>
          </p:txBody>
        </p:sp>
        <p:sp>
          <p:nvSpPr>
            <p:cNvPr id="1212427" name="Rectangle 11"/>
            <p:cNvSpPr>
              <a:spLocks noChangeArrowheads="1"/>
            </p:cNvSpPr>
            <p:nvPr/>
          </p:nvSpPr>
          <p:spPr bwMode="auto">
            <a:xfrm>
              <a:off x="76200" y="4953000"/>
              <a:ext cx="2362200" cy="1793875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What if a tuple inserted in A ?</a:t>
              </a:r>
            </a:p>
          </p:txBody>
        </p:sp>
        <p:sp>
          <p:nvSpPr>
            <p:cNvPr id="1212428" name="Rectangle 12"/>
            <p:cNvSpPr>
              <a:spLocks noChangeArrowheads="1"/>
            </p:cNvSpPr>
            <p:nvPr/>
          </p:nvSpPr>
          <p:spPr bwMode="auto">
            <a:xfrm>
              <a:off x="5943600" y="1371600"/>
              <a:ext cx="2971800" cy="13716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Create table T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as (select *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    from A, B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    where …)</a:t>
              </a:r>
            </a:p>
          </p:txBody>
        </p:sp>
        <p:sp>
          <p:nvSpPr>
            <p:cNvPr id="1212429" name="Rectangle 13"/>
            <p:cNvSpPr>
              <a:spLocks noChangeArrowheads="1"/>
            </p:cNvSpPr>
            <p:nvPr/>
          </p:nvSpPr>
          <p:spPr bwMode="auto">
            <a:xfrm>
              <a:off x="2438400" y="1371600"/>
              <a:ext cx="3505200" cy="13716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Create view V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as (select *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    from A, B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    where …)</a:t>
              </a:r>
            </a:p>
          </p:txBody>
        </p:sp>
        <p:sp>
          <p:nvSpPr>
            <p:cNvPr id="1212430" name="Rectangle 14"/>
            <p:cNvSpPr>
              <a:spLocks noChangeArrowheads="1"/>
            </p:cNvSpPr>
            <p:nvPr/>
          </p:nvSpPr>
          <p:spPr bwMode="auto">
            <a:xfrm>
              <a:off x="76200" y="1371600"/>
              <a:ext cx="2362200" cy="13716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Creating</a:t>
              </a:r>
            </a:p>
          </p:txBody>
        </p:sp>
        <p:sp>
          <p:nvSpPr>
            <p:cNvPr id="1212431" name="Line 15"/>
            <p:cNvSpPr>
              <a:spLocks noChangeShapeType="1"/>
            </p:cNvSpPr>
            <p:nvPr/>
          </p:nvSpPr>
          <p:spPr bwMode="auto">
            <a:xfrm>
              <a:off x="76200" y="1371600"/>
              <a:ext cx="8839200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2" name="Line 16"/>
            <p:cNvSpPr>
              <a:spLocks noChangeShapeType="1"/>
            </p:cNvSpPr>
            <p:nvPr/>
          </p:nvSpPr>
          <p:spPr bwMode="auto">
            <a:xfrm>
              <a:off x="76200" y="2743200"/>
              <a:ext cx="883920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3" name="Line 17"/>
            <p:cNvSpPr>
              <a:spLocks noChangeShapeType="1"/>
            </p:cNvSpPr>
            <p:nvPr/>
          </p:nvSpPr>
          <p:spPr bwMode="auto">
            <a:xfrm>
              <a:off x="76200" y="6746875"/>
              <a:ext cx="8839200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4" name="Line 18"/>
            <p:cNvSpPr>
              <a:spLocks noChangeShapeType="1"/>
            </p:cNvSpPr>
            <p:nvPr/>
          </p:nvSpPr>
          <p:spPr bwMode="auto">
            <a:xfrm>
              <a:off x="2438400" y="1371600"/>
              <a:ext cx="0" cy="22860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5" name="Line 19"/>
            <p:cNvSpPr>
              <a:spLocks noChangeShapeType="1"/>
            </p:cNvSpPr>
            <p:nvPr/>
          </p:nvSpPr>
          <p:spPr bwMode="auto">
            <a:xfrm>
              <a:off x="5943600" y="1371600"/>
              <a:ext cx="0" cy="22860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6" name="Line 20"/>
            <p:cNvSpPr>
              <a:spLocks noChangeShapeType="1"/>
            </p:cNvSpPr>
            <p:nvPr/>
          </p:nvSpPr>
          <p:spPr bwMode="auto">
            <a:xfrm>
              <a:off x="76200" y="4953000"/>
              <a:ext cx="8839200" cy="0"/>
            </a:xfrm>
            <a:prstGeom prst="line">
              <a:avLst/>
            </a:prstGeom>
            <a:grpFill/>
            <a:ln w="28575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7" name="Line 21"/>
            <p:cNvSpPr>
              <a:spLocks noChangeShapeType="1"/>
            </p:cNvSpPr>
            <p:nvPr/>
          </p:nvSpPr>
          <p:spPr bwMode="auto">
            <a:xfrm>
              <a:off x="76200" y="3657600"/>
              <a:ext cx="8839200" cy="0"/>
            </a:xfrm>
            <a:prstGeom prst="line">
              <a:avLst/>
            </a:prstGeom>
            <a:grp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8" name="Line 22"/>
            <p:cNvSpPr>
              <a:spLocks noChangeShapeType="1"/>
            </p:cNvSpPr>
            <p:nvPr/>
          </p:nvSpPr>
          <p:spPr bwMode="auto">
            <a:xfrm>
              <a:off x="76200" y="3657600"/>
              <a:ext cx="0" cy="1295400"/>
            </a:xfrm>
            <a:prstGeom prst="line">
              <a:avLst/>
            </a:prstGeom>
            <a:grpFill/>
            <a:ln w="28575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9" name="Line 23"/>
            <p:cNvSpPr>
              <a:spLocks noChangeShapeType="1"/>
            </p:cNvSpPr>
            <p:nvPr/>
          </p:nvSpPr>
          <p:spPr bwMode="auto">
            <a:xfrm>
              <a:off x="76200" y="1371600"/>
              <a:ext cx="0" cy="228600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0" name="Line 24"/>
            <p:cNvSpPr>
              <a:spLocks noChangeShapeType="1"/>
            </p:cNvSpPr>
            <p:nvPr/>
          </p:nvSpPr>
          <p:spPr bwMode="auto">
            <a:xfrm>
              <a:off x="76200" y="4953000"/>
              <a:ext cx="0" cy="1793875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1" name="Line 25"/>
            <p:cNvSpPr>
              <a:spLocks noChangeShapeType="1"/>
            </p:cNvSpPr>
            <p:nvPr/>
          </p:nvSpPr>
          <p:spPr bwMode="auto">
            <a:xfrm>
              <a:off x="2438400" y="3657600"/>
              <a:ext cx="0" cy="1295400"/>
            </a:xfrm>
            <a:prstGeom prst="line">
              <a:avLst/>
            </a:prstGeom>
            <a:grp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2" name="Line 26"/>
            <p:cNvSpPr>
              <a:spLocks noChangeShapeType="1"/>
            </p:cNvSpPr>
            <p:nvPr/>
          </p:nvSpPr>
          <p:spPr bwMode="auto">
            <a:xfrm>
              <a:off x="2438400" y="4953000"/>
              <a:ext cx="0" cy="1793875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3" name="Line 27"/>
            <p:cNvSpPr>
              <a:spLocks noChangeShapeType="1"/>
            </p:cNvSpPr>
            <p:nvPr/>
          </p:nvSpPr>
          <p:spPr bwMode="auto">
            <a:xfrm>
              <a:off x="5943600" y="3657600"/>
              <a:ext cx="0" cy="1295400"/>
            </a:xfrm>
            <a:prstGeom prst="line">
              <a:avLst/>
            </a:prstGeom>
            <a:grp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4" name="Line 28"/>
            <p:cNvSpPr>
              <a:spLocks noChangeShapeType="1"/>
            </p:cNvSpPr>
            <p:nvPr/>
          </p:nvSpPr>
          <p:spPr bwMode="auto">
            <a:xfrm>
              <a:off x="5943600" y="4953000"/>
              <a:ext cx="0" cy="1793875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5" name="Line 29"/>
            <p:cNvSpPr>
              <a:spLocks noChangeShapeType="1"/>
            </p:cNvSpPr>
            <p:nvPr/>
          </p:nvSpPr>
          <p:spPr bwMode="auto">
            <a:xfrm>
              <a:off x="8915400" y="3657600"/>
              <a:ext cx="0" cy="1295400"/>
            </a:xfrm>
            <a:prstGeom prst="line">
              <a:avLst/>
            </a:prstGeom>
            <a:grpFill/>
            <a:ln w="28575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6" name="Line 30"/>
            <p:cNvSpPr>
              <a:spLocks noChangeShapeType="1"/>
            </p:cNvSpPr>
            <p:nvPr/>
          </p:nvSpPr>
          <p:spPr bwMode="auto">
            <a:xfrm>
              <a:off x="8915400" y="1371600"/>
              <a:ext cx="0" cy="228600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7" name="Line 31"/>
            <p:cNvSpPr>
              <a:spLocks noChangeShapeType="1"/>
            </p:cNvSpPr>
            <p:nvPr/>
          </p:nvSpPr>
          <p:spPr bwMode="auto">
            <a:xfrm>
              <a:off x="8915400" y="4953000"/>
              <a:ext cx="0" cy="1793875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019182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Views vs Tables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31900"/>
            <a:ext cx="8305800" cy="5168900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 dirty="0">
                <a:latin typeface="Calibri" charset="0"/>
              </a:rPr>
              <a:t>Views strictly </a:t>
            </a:r>
            <a:r>
              <a:rPr lang="en-US" sz="2100" dirty="0" err="1">
                <a:latin typeface="Calibri" charset="0"/>
              </a:rPr>
              <a:t>supercede</a:t>
            </a:r>
            <a:r>
              <a:rPr lang="en-US" sz="2100" dirty="0">
                <a:latin typeface="Calibri" charset="0"/>
              </a:rPr>
              <a:t> “create a table and define a trigger to keep it updated”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100" dirty="0">
              <a:latin typeface="Calibri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 dirty="0">
                <a:latin typeface="Calibri" charset="0"/>
              </a:rPr>
              <a:t>Two main reasons for using them: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Security/authorization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charset="0"/>
              </a:rPr>
              <a:t>Can provide a user with ”read” access to only the view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Ease of writing queries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charset="0"/>
              </a:rPr>
              <a:t>E.g. </a:t>
            </a:r>
            <a:r>
              <a:rPr lang="en-US" sz="1800" i="1" dirty="0" err="1">
                <a:latin typeface="Calibri" charset="0"/>
              </a:rPr>
              <a:t>PresidentStateReturns</a:t>
            </a:r>
            <a:r>
              <a:rPr lang="en-US" sz="1800" dirty="0">
                <a:latin typeface="Calibri" charset="0"/>
              </a:rPr>
              <a:t> , or a view listing who won which state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endParaRPr lang="en-US" sz="1800" dirty="0">
              <a:latin typeface="Calibri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 dirty="0">
                <a:latin typeface="Calibri" charset="0"/>
              </a:rPr>
              <a:t>Perhaps the only reason to create a table is to force the DBMS to choose the option of “materializing”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That has efficiency advantages in some cases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Especially if the underlying tables don’t change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Wingdings" charset="2"/>
              <a:buNone/>
            </a:pPr>
            <a:endParaRPr lang="en-US" sz="21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84119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Update of a View</a:t>
            </a:r>
          </a:p>
        </p:txBody>
      </p:sp>
      <p:sp>
        <p:nvSpPr>
          <p:cNvPr id="111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00FF"/>
                </a:solidFill>
                <a:latin typeface="Calibri" charset="0"/>
              </a:rPr>
              <a:t>Create a view of all instructors while hiding the salary</a:t>
            </a:r>
          </a:p>
          <a:p>
            <a:pPr marL="109537" indent="0">
              <a:lnSpc>
                <a:spcPct val="90000"/>
              </a:lnSpc>
              <a:buNone/>
            </a:pPr>
            <a:endParaRPr lang="en-US" sz="2000" dirty="0">
              <a:solidFill>
                <a:srgbClr val="0000FF"/>
              </a:solidFill>
              <a:latin typeface="Calibri" charset="0"/>
            </a:endParaRPr>
          </a:p>
          <a:p>
            <a:pPr marL="109537" indent="0">
              <a:lnSpc>
                <a:spcPct val="90000"/>
              </a:lnSpc>
              <a:buNone/>
            </a:pPr>
            <a:r>
              <a:rPr lang="en-US" sz="2000" dirty="0">
                <a:solidFill>
                  <a:srgbClr val="0000FF"/>
                </a:solidFill>
                <a:latin typeface="Calibri" charset="0"/>
              </a:rPr>
              <a:t>	</a:t>
            </a:r>
            <a:endParaRPr lang="en-US" sz="2000" dirty="0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0000FF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0000FF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00FF"/>
                </a:solidFill>
                <a:latin typeface="Calibri" charset="0"/>
              </a:rPr>
              <a:t>Add a new tuple to the view</a:t>
            </a:r>
          </a:p>
          <a:p>
            <a:pPr>
              <a:lnSpc>
                <a:spcPct val="90000"/>
              </a:lnSpc>
              <a:buNone/>
            </a:pPr>
            <a:r>
              <a:rPr lang="en-US" sz="1600" dirty="0">
                <a:latin typeface="Calibri" charset="0"/>
              </a:rPr>
              <a:t>		</a:t>
            </a:r>
            <a:r>
              <a:rPr lang="en-US" sz="2000" b="1" dirty="0"/>
              <a:t> insert into </a:t>
            </a:r>
            <a:r>
              <a:rPr lang="en-US" sz="2000" i="1" dirty="0"/>
              <a:t>faculty </a:t>
            </a:r>
            <a:r>
              <a:rPr lang="en-US" sz="2000" b="1" dirty="0"/>
              <a:t>values </a:t>
            </a:r>
            <a:r>
              <a:rPr lang="en-US" sz="2000" dirty="0"/>
              <a:t>(’30765’, ’Green’, ’Music’); </a:t>
            </a:r>
            <a:endParaRPr lang="en-US" sz="1600" dirty="0"/>
          </a:p>
          <a:p>
            <a:pPr>
              <a:lnSpc>
                <a:spcPct val="90000"/>
              </a:lnSpc>
              <a:buNone/>
            </a:pPr>
            <a:endParaRPr lang="en-US" sz="2000" dirty="0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00FF"/>
                </a:solidFill>
                <a:latin typeface="Calibri" charset="0"/>
              </a:rPr>
              <a:t>Options: 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Reject because we don’t “salary” information, or 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Insert into “instructors”: </a:t>
            </a:r>
            <a:r>
              <a:rPr lang="en-US" sz="1800" dirty="0"/>
              <a:t>(’30765’, ’Green’, ’Music’, NULL); </a:t>
            </a:r>
          </a:p>
          <a:p>
            <a:pPr lvl="1">
              <a:lnSpc>
                <a:spcPct val="90000"/>
              </a:lnSpc>
            </a:pPr>
            <a:endParaRPr lang="en-US" sz="2000" dirty="0"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charset="0"/>
              </a:rPr>
              <a:t>Updates on more complex views are difficult or impossible to translate, and hence are disallowed.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charset="0"/>
              </a:rPr>
              <a:t>Many SQL implementations allow updates only on simple views (without aggregates) defined on a single 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7CF52C-67A3-9544-8678-33AFEED54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71600"/>
            <a:ext cx="3238500" cy="104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8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Relational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Transactions: Overview</a:t>
            </a:r>
          </a:p>
        </p:txBody>
      </p:sp>
    </p:spTree>
    <p:extLst>
      <p:ext uri="{BB962C8B-B14F-4D97-AF65-F5344CB8AC3E}">
        <p14:creationId xmlns:p14="http://schemas.microsoft.com/office/powerpoint/2010/main" val="256130890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 (7th Edition)</a:t>
            </a:r>
          </a:p>
          <a:p>
            <a:pPr lvl="1"/>
            <a:r>
              <a:rPr lang="en-US" sz="2400" dirty="0">
                <a:latin typeface="Calibri" charset="0"/>
              </a:rPr>
              <a:t>4.3, 17</a:t>
            </a:r>
          </a:p>
          <a:p>
            <a:endParaRPr lang="en-US" sz="2800" dirty="0"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Transactions and ACID Properties</a:t>
            </a:r>
          </a:p>
          <a:p>
            <a:pPr lvl="1"/>
            <a:r>
              <a:rPr lang="en-US" sz="2400" dirty="0">
                <a:latin typeface="Calibri" charset="0"/>
              </a:rPr>
              <a:t>Different states a transaction goes through</a:t>
            </a:r>
          </a:p>
          <a:p>
            <a:pPr lvl="1"/>
            <a:r>
              <a:rPr lang="en-US" sz="2400" dirty="0">
                <a:latin typeface="Calibri" charset="0"/>
              </a:rPr>
              <a:t>Transactions in PostgreSQL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Transactions: Overview</a:t>
            </a:r>
          </a:p>
        </p:txBody>
      </p:sp>
    </p:spTree>
    <p:extLst>
      <p:ext uri="{BB962C8B-B14F-4D97-AF65-F5344CB8AC3E}">
        <p14:creationId xmlns:p14="http://schemas.microsoft.com/office/powerpoint/2010/main" val="320082051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Transactions</a:t>
            </a:r>
          </a:p>
        </p:txBody>
      </p:sp>
      <p:sp>
        <p:nvSpPr>
          <p:cNvPr id="112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charset="0"/>
              </a:rPr>
              <a:t>A transaction is a sequence of queries and update statements executed as a single unit</a:t>
            </a:r>
          </a:p>
          <a:p>
            <a:pPr lvl="1"/>
            <a:r>
              <a:rPr lang="en-US" sz="1800" dirty="0">
                <a:latin typeface="Calibri" charset="0"/>
              </a:rPr>
              <a:t>Transactions are started implicitly and terminated by one of</a:t>
            </a:r>
          </a:p>
          <a:p>
            <a:pPr lvl="2"/>
            <a:r>
              <a:rPr lang="en-US" sz="1800" dirty="0">
                <a:solidFill>
                  <a:srgbClr val="0000FF"/>
                </a:solidFill>
                <a:latin typeface="Calibri" charset="0"/>
              </a:rPr>
              <a:t>commit work</a:t>
            </a:r>
            <a:r>
              <a:rPr lang="en-US" sz="1800" dirty="0">
                <a:latin typeface="Calibri" charset="0"/>
              </a:rPr>
              <a:t>: makes all updates of the transaction permanent in the database</a:t>
            </a:r>
          </a:p>
          <a:p>
            <a:pPr lvl="2"/>
            <a:r>
              <a:rPr lang="en-US" sz="1800" dirty="0">
                <a:solidFill>
                  <a:srgbClr val="0000FF"/>
                </a:solidFill>
                <a:latin typeface="Calibri" charset="0"/>
              </a:rPr>
              <a:t>rollback work</a:t>
            </a:r>
            <a:r>
              <a:rPr lang="en-US" sz="1800" dirty="0">
                <a:latin typeface="Calibri" charset="0"/>
              </a:rPr>
              <a:t>: undoes all updates performed by the transaction. </a:t>
            </a:r>
          </a:p>
          <a:p>
            <a:r>
              <a:rPr lang="en-US" sz="2000" dirty="0">
                <a:latin typeface="Calibri" charset="0"/>
              </a:rPr>
              <a:t>Motivating example</a:t>
            </a:r>
          </a:p>
          <a:p>
            <a:pPr lvl="1"/>
            <a:r>
              <a:rPr lang="en-US" sz="1800" dirty="0">
                <a:latin typeface="Calibri" charset="0"/>
              </a:rPr>
              <a:t>Transfer of money from one account to another involves two steps:</a:t>
            </a:r>
          </a:p>
          <a:p>
            <a:pPr lvl="2"/>
            <a:r>
              <a:rPr lang="en-US" sz="1800" dirty="0">
                <a:latin typeface="Calibri" charset="0"/>
              </a:rPr>
              <a:t>  deduct from one account and credit to another</a:t>
            </a:r>
          </a:p>
          <a:p>
            <a:pPr lvl="1"/>
            <a:r>
              <a:rPr lang="en-US" sz="1800" dirty="0">
                <a:latin typeface="Calibri" charset="0"/>
              </a:rPr>
              <a:t>If one steps succeeds and the other fails, database is in an inconsistent state</a:t>
            </a:r>
          </a:p>
          <a:p>
            <a:pPr lvl="1"/>
            <a:r>
              <a:rPr lang="en-US" sz="1800" dirty="0">
                <a:latin typeface="Calibri" charset="0"/>
              </a:rPr>
              <a:t>Therefore, either both steps should succeed or neither should</a:t>
            </a:r>
          </a:p>
          <a:p>
            <a:r>
              <a:rPr lang="en-US" sz="2000" dirty="0">
                <a:latin typeface="Calibri" charset="0"/>
              </a:rPr>
              <a:t>If any step of a transaction fails, all work done by the transaction can be undone by rollback work.  </a:t>
            </a:r>
          </a:p>
          <a:p>
            <a:r>
              <a:rPr lang="en-US" sz="2000" dirty="0">
                <a:latin typeface="Calibri" charset="0"/>
              </a:rPr>
              <a:t>Rollback of incomplete transactions is done automatically, in case of system failures </a:t>
            </a:r>
          </a:p>
        </p:txBody>
      </p:sp>
    </p:spTree>
    <p:extLst>
      <p:ext uri="{BB962C8B-B14F-4D97-AF65-F5344CB8AC3E}">
        <p14:creationId xmlns:p14="http://schemas.microsoft.com/office/powerpoint/2010/main" val="289903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Relational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37338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381250" y="3091434"/>
            <a:ext cx="44577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4036033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CREATE TABLE &lt;name&gt; ( &lt;field&gt; &lt;domain&gt;, … )</a:t>
            </a:r>
          </a:p>
          <a:p>
            <a:pPr marL="109537" indent="0"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	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SQL Constructs: Data Definition Language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3733800"/>
            <a:ext cx="6172200" cy="2359620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create table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instructor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(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	ID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(5)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primary key,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name   </a:t>
            </a:r>
            <a:r>
              <a:rPr kumimoji="1" lang="en-US" sz="2000" b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not null,</a:t>
            </a:r>
            <a:br>
              <a:rPr kumimoji="1" lang="en-US" sz="2000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 err="1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d_name</a:t>
            </a:r>
            <a:r>
              <a:rPr kumimoji="1" lang="en-US" sz="2000" i="1" kern="0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  </a:t>
            </a:r>
            <a:r>
              <a:rPr kumimoji="1" lang="en-US" sz="2000" b="1" kern="0" baseline="0" dirty="0" err="1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(20)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,</a:t>
            </a:r>
            <a:b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salary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numeric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(8,2), </a:t>
            </a:r>
            <a:b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b="1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foreign key </a:t>
            </a:r>
            <a:r>
              <a:rPr kumimoji="1" lang="en-US" sz="2000" i="1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2000" i="1" baseline="0" dirty="0" err="1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d_name</a:t>
            </a:r>
            <a:r>
              <a:rPr kumimoji="1" lang="en-US" sz="2000" i="1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)</a:t>
            </a:r>
            <a:r>
              <a:rPr kumimoji="1" lang="en-US" sz="2000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references </a:t>
            </a:r>
            <a:r>
              <a:rPr kumimoji="1" lang="en-US" sz="2000" i="1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department</a:t>
            </a:r>
            <a:endParaRPr kumimoji="1" lang="en-US" sz="2000" kern="0" baseline="0" dirty="0">
              <a:solidFill>
                <a:srgbClr val="DA1F28"/>
              </a:solidFill>
              <a:latin typeface="Helvetica" charset="0"/>
              <a:ea typeface="ＭＳ Ｐゴシック" charset="0"/>
            </a:endParaRP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endParaRPr kumimoji="1" lang="en-US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600200"/>
            <a:ext cx="5638800" cy="1631216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1" baseline="0" dirty="0">
                <a:latin typeface="Helvetica"/>
                <a:cs typeface="Helvetica"/>
              </a:rPr>
              <a:t>create table </a:t>
            </a:r>
            <a:r>
              <a:rPr lang="en-US" sz="2000" baseline="0" dirty="0">
                <a:latin typeface="Helvetica"/>
                <a:cs typeface="Helvetica"/>
              </a:rPr>
              <a:t>department</a:t>
            </a:r>
          </a:p>
          <a:p>
            <a:pPr algn="l"/>
            <a:r>
              <a:rPr lang="en-US" sz="2000" baseline="0" dirty="0">
                <a:solidFill>
                  <a:schemeClr val="accent2"/>
                </a:solidFill>
                <a:latin typeface="Helvetica"/>
                <a:cs typeface="Helvetica"/>
              </a:rPr>
              <a:t>    (</a:t>
            </a:r>
            <a:r>
              <a:rPr lang="en-US" sz="2000" baseline="0" dirty="0" err="1">
                <a:solidFill>
                  <a:schemeClr val="accent2"/>
                </a:solidFill>
                <a:latin typeface="Helvetica"/>
                <a:cs typeface="Helvetica"/>
              </a:rPr>
              <a:t>dept_name</a:t>
            </a:r>
            <a:r>
              <a:rPr lang="en-US" sz="2000" baseline="0" dirty="0">
                <a:solidFill>
                  <a:schemeClr val="accent2"/>
                </a:solidFill>
                <a:latin typeface="Helvetica"/>
                <a:cs typeface="Helvetica"/>
              </a:rPr>
              <a:t> </a:t>
            </a:r>
            <a:r>
              <a:rPr lang="en-US" sz="2000" b="1" baseline="0" dirty="0" err="1">
                <a:solidFill>
                  <a:schemeClr val="accent2"/>
                </a:solidFill>
                <a:latin typeface="Helvetica"/>
                <a:cs typeface="Helvetica"/>
              </a:rPr>
              <a:t>varchar</a:t>
            </a:r>
            <a:r>
              <a:rPr lang="en-US" sz="2000" baseline="0" dirty="0">
                <a:solidFill>
                  <a:schemeClr val="accent2"/>
                </a:solidFill>
                <a:latin typeface="Helvetica"/>
                <a:cs typeface="Helvetica"/>
              </a:rPr>
              <a:t>(20) </a:t>
            </a:r>
            <a:r>
              <a:rPr lang="en-US" sz="2000" b="1" baseline="0" dirty="0">
                <a:solidFill>
                  <a:schemeClr val="accent2"/>
                </a:solidFill>
                <a:latin typeface="Helvetica"/>
                <a:cs typeface="Helvetica"/>
              </a:rPr>
              <a:t>primary key</a:t>
            </a:r>
            <a:r>
              <a:rPr lang="en-US" sz="2000" baseline="0" dirty="0">
                <a:solidFill>
                  <a:schemeClr val="accent2"/>
                </a:solidFill>
                <a:latin typeface="Helvetica"/>
                <a:cs typeface="Helvetica"/>
              </a:rPr>
              <a:t>,</a:t>
            </a:r>
          </a:p>
          <a:p>
            <a:pPr algn="l"/>
            <a:r>
              <a:rPr lang="en-US" sz="2000" baseline="0" dirty="0">
                <a:latin typeface="Helvetica"/>
                <a:cs typeface="Helvetica"/>
              </a:rPr>
              <a:t>     building </a:t>
            </a:r>
            <a:r>
              <a:rPr lang="en-US" sz="2000" b="1" baseline="0" dirty="0" err="1">
                <a:latin typeface="Helvetica"/>
                <a:cs typeface="Helvetica"/>
              </a:rPr>
              <a:t>varchar</a:t>
            </a:r>
            <a:r>
              <a:rPr lang="en-US" sz="2000" baseline="0" dirty="0">
                <a:latin typeface="Helvetica"/>
                <a:cs typeface="Helvetica"/>
              </a:rPr>
              <a:t>(15),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 budget </a:t>
            </a:r>
            <a:r>
              <a:rPr lang="da-DK" sz="2000" b="1" baseline="0" dirty="0" err="1">
                <a:latin typeface="Helvetica"/>
                <a:cs typeface="Helvetica"/>
              </a:rPr>
              <a:t>numeric</a:t>
            </a:r>
            <a:r>
              <a:rPr lang="da-DK" sz="2000" baseline="0" dirty="0">
                <a:latin typeface="Helvetica"/>
                <a:cs typeface="Helvetica"/>
              </a:rPr>
              <a:t>(12,2) check (budget &gt; 0)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);</a:t>
            </a:r>
            <a:endParaRPr lang="da-DK" sz="2400" baseline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1767830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Transactions (Cont.)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In most database systems, each SQL statement that executes successfully is automatically committed.  </a:t>
            </a:r>
          </a:p>
          <a:p>
            <a:pPr lvl="1"/>
            <a:r>
              <a:rPr lang="en-US" dirty="0">
                <a:latin typeface="Calibri" charset="0"/>
              </a:rPr>
              <a:t>Each transaction would then consist of only a single statement</a:t>
            </a:r>
          </a:p>
          <a:p>
            <a:pPr lvl="1"/>
            <a:r>
              <a:rPr lang="en-US" dirty="0">
                <a:latin typeface="Calibri" charset="0"/>
              </a:rPr>
              <a:t>Automatic commit can usually be turned off, allowing multi-statement transactions,  but how to do so depends on the database system</a:t>
            </a:r>
          </a:p>
          <a:p>
            <a:pPr lvl="1"/>
            <a:r>
              <a:rPr lang="en-US" dirty="0">
                <a:latin typeface="Calibri" charset="0"/>
              </a:rPr>
              <a:t>Another option in SQL:1999:  enclose statements within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     </a:t>
            </a:r>
            <a:r>
              <a:rPr lang="en-US" dirty="0">
                <a:solidFill>
                  <a:srgbClr val="0000FF"/>
                </a:solidFill>
                <a:latin typeface="Calibri" charset="0"/>
              </a:rPr>
              <a:t>begin atomic</a:t>
            </a:r>
            <a:br>
              <a:rPr lang="en-US" dirty="0">
                <a:solidFill>
                  <a:srgbClr val="0000FF"/>
                </a:solidFill>
                <a:latin typeface="Calibri" charset="0"/>
              </a:rPr>
            </a:br>
            <a:r>
              <a:rPr lang="en-US" dirty="0">
                <a:solidFill>
                  <a:srgbClr val="0000FF"/>
                </a:solidFill>
                <a:latin typeface="Calibri" charset="0"/>
              </a:rPr>
              <a:t>        … </a:t>
            </a:r>
            <a:br>
              <a:rPr lang="en-US" dirty="0">
                <a:solidFill>
                  <a:srgbClr val="0000FF"/>
                </a:solidFill>
                <a:latin typeface="Calibri" charset="0"/>
              </a:rPr>
            </a:br>
            <a:r>
              <a:rPr lang="en-US" dirty="0">
                <a:solidFill>
                  <a:srgbClr val="0000FF"/>
                </a:solidFill>
                <a:latin typeface="Calibri" charset="0"/>
              </a:rPr>
              <a:t>     end</a:t>
            </a:r>
          </a:p>
        </p:txBody>
      </p:sp>
    </p:spTree>
    <p:extLst>
      <p:ext uri="{BB962C8B-B14F-4D97-AF65-F5344CB8AC3E}">
        <p14:creationId xmlns:p14="http://schemas.microsoft.com/office/powerpoint/2010/main" val="14144350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Examples of Transactions</a:t>
            </a:r>
          </a:p>
        </p:txBody>
      </p:sp>
      <p:sp>
        <p:nvSpPr>
          <p:cNvPr id="1129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6728" y="1978924"/>
            <a:ext cx="5262937" cy="1387109"/>
          </a:xfrm>
        </p:spPr>
        <p:txBody>
          <a:bodyPr/>
          <a:lstStyle/>
          <a:p>
            <a:pPr marL="109537" indent="0">
              <a:spcBef>
                <a:spcPts val="0"/>
              </a:spcBef>
              <a:buNone/>
            </a:pPr>
            <a:r>
              <a:rPr lang="en-US" sz="1600" dirty="0">
                <a:latin typeface="Calibri" charset="0"/>
              </a:rPr>
              <a:t>enrolled = select count(*) 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600" dirty="0">
                <a:latin typeface="Calibri" charset="0"/>
              </a:rPr>
              <a:t>                   from takes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600" dirty="0">
                <a:latin typeface="Calibri" charset="0"/>
              </a:rPr>
              <a:t>                   where (</a:t>
            </a:r>
            <a:r>
              <a:rPr lang="en-US" sz="1600" dirty="0" err="1">
                <a:latin typeface="Calibri" charset="0"/>
              </a:rPr>
              <a:t>course_info</a:t>
            </a:r>
            <a:r>
              <a:rPr lang="en-US" sz="1600" dirty="0">
                <a:latin typeface="Calibri" charset="0"/>
              </a:rPr>
              <a:t>) = (CMSC 424, 201, Fall 2022)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600" dirty="0">
                <a:latin typeface="Calibri" charset="0"/>
              </a:rPr>
              <a:t>if enrolled &lt; capacity for the room: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600" dirty="0">
                <a:latin typeface="Calibri" charset="0"/>
              </a:rPr>
              <a:t>       insert new student into takes for that course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2DD6DCF-DD73-8E5C-3D45-2B645C885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404" y="3778248"/>
            <a:ext cx="5720137" cy="113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>
              <a:spcBef>
                <a:spcPts val="0"/>
              </a:spcBef>
              <a:buFont typeface="Wingdings 3" charset="2"/>
              <a:buNone/>
            </a:pPr>
            <a:r>
              <a:rPr lang="en-US" sz="1600" baseline="0" dirty="0">
                <a:latin typeface="Calibri" charset="0"/>
              </a:rPr>
              <a:t>(Add a new section for a course for a given room and instructor)</a:t>
            </a:r>
          </a:p>
          <a:p>
            <a:pPr marL="109537" indent="0">
              <a:spcBef>
                <a:spcPts val="0"/>
              </a:spcBef>
              <a:buFont typeface="Wingdings 3" charset="2"/>
              <a:buNone/>
            </a:pPr>
            <a:r>
              <a:rPr lang="en-US" sz="1600" baseline="0" dirty="0">
                <a:latin typeface="Calibri" charset="0"/>
              </a:rPr>
              <a:t>if no section currently in that room:</a:t>
            </a:r>
          </a:p>
          <a:p>
            <a:pPr marL="109537" indent="0">
              <a:spcBef>
                <a:spcPts val="0"/>
              </a:spcBef>
              <a:buFont typeface="Wingdings 3" charset="2"/>
              <a:buNone/>
            </a:pPr>
            <a:r>
              <a:rPr lang="en-US" sz="1600" baseline="0" dirty="0">
                <a:latin typeface="Calibri" charset="0"/>
              </a:rPr>
              <a:t>      insert a tuple into “sections” with that room</a:t>
            </a:r>
          </a:p>
          <a:p>
            <a:pPr marL="109537" indent="0">
              <a:spcBef>
                <a:spcPts val="0"/>
              </a:spcBef>
              <a:buFont typeface="Wingdings 3" charset="2"/>
              <a:buNone/>
            </a:pPr>
            <a:r>
              <a:rPr lang="en-US" sz="1600" baseline="0" dirty="0">
                <a:latin typeface="Calibri" charset="0"/>
              </a:rPr>
              <a:t>      insert a tuple into “teaches”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9B520-05B4-5878-0547-96D6DAB0D475}"/>
              </a:ext>
            </a:extLst>
          </p:cNvPr>
          <p:cNvSpPr txBox="1"/>
          <p:nvPr/>
        </p:nvSpPr>
        <p:spPr>
          <a:xfrm>
            <a:off x="13699" y="5271719"/>
            <a:ext cx="3981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(Switch the advisor for a student)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delete old tuple with that </a:t>
            </a:r>
            <a:r>
              <a:rPr lang="en-US" sz="1600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s_id</a:t>
            </a:r>
            <a:endParaRPr lang="en-US" sz="1600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add new tuple with that </a:t>
            </a:r>
            <a:r>
              <a:rPr lang="en-US" sz="1600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s_id</a:t>
            </a:r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 and new advisor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337B-1027-7BCA-FC99-FAB4793F3D5B}"/>
              </a:ext>
            </a:extLst>
          </p:cNvPr>
          <p:cNvSpPr txBox="1"/>
          <p:nvPr/>
        </p:nvSpPr>
        <p:spPr>
          <a:xfrm>
            <a:off x="6338299" y="2810910"/>
            <a:ext cx="2581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(Modify prerequisites)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delete (CMSC422, CMSC351)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insert (CMSC422, CMSC320)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02C55D-8987-E036-0407-21EED85648B8}"/>
              </a:ext>
            </a:extLst>
          </p:cNvPr>
          <p:cNvSpPr txBox="1"/>
          <p:nvPr/>
        </p:nvSpPr>
        <p:spPr>
          <a:xfrm>
            <a:off x="5804899" y="4598272"/>
            <a:ext cx="31736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(Remove a section)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delete from takes for that section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delete from teaches for that section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delete tuple from section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3536F-7912-5194-4F5B-19C2285059D2}"/>
              </a:ext>
            </a:extLst>
          </p:cNvPr>
          <p:cNvSpPr txBox="1"/>
          <p:nvPr/>
        </p:nvSpPr>
        <p:spPr>
          <a:xfrm>
            <a:off x="6019800" y="1168294"/>
            <a:ext cx="2213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update instructor 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set salary = salary * 1.03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E937A6-A293-3EB3-B831-7FF0FA73F5F3}"/>
              </a:ext>
            </a:extLst>
          </p:cNvPr>
          <p:cNvSpPr txBox="1"/>
          <p:nvPr/>
        </p:nvSpPr>
        <p:spPr>
          <a:xfrm>
            <a:off x="153249" y="1186274"/>
            <a:ext cx="2685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insert into students values (…)</a:t>
            </a:r>
          </a:p>
        </p:txBody>
      </p:sp>
    </p:spTree>
    <p:extLst>
      <p:ext uri="{BB962C8B-B14F-4D97-AF65-F5344CB8AC3E}">
        <p14:creationId xmlns:p14="http://schemas.microsoft.com/office/powerpoint/2010/main" val="189094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475" grpId="0" uiExpand="1" build="p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Examples of Transactions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9B520-05B4-5878-0547-96D6DAB0D475}"/>
              </a:ext>
            </a:extLst>
          </p:cNvPr>
          <p:cNvSpPr txBox="1"/>
          <p:nvPr/>
        </p:nvSpPr>
        <p:spPr>
          <a:xfrm>
            <a:off x="13699" y="5271719"/>
            <a:ext cx="3981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(Switch the advisor for a student)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delete old tuple with that </a:t>
            </a:r>
            <a:r>
              <a:rPr lang="en-US" sz="1600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s_id</a:t>
            </a:r>
            <a:endParaRPr lang="en-US" sz="1600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add new tuple with that </a:t>
            </a:r>
            <a:r>
              <a:rPr lang="en-US" sz="1600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s_id</a:t>
            </a:r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 and new advisor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337B-1027-7BCA-FC99-FAB4793F3D5B}"/>
              </a:ext>
            </a:extLst>
          </p:cNvPr>
          <p:cNvSpPr txBox="1"/>
          <p:nvPr/>
        </p:nvSpPr>
        <p:spPr>
          <a:xfrm>
            <a:off x="6338299" y="2810910"/>
            <a:ext cx="2581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(Modify prerequisites)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delete (CMSC422, CMSC351)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insert (CMSC422, CMSC320)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02C55D-8987-E036-0407-21EED85648B8}"/>
              </a:ext>
            </a:extLst>
          </p:cNvPr>
          <p:cNvSpPr txBox="1"/>
          <p:nvPr/>
        </p:nvSpPr>
        <p:spPr>
          <a:xfrm>
            <a:off x="5804899" y="4598272"/>
            <a:ext cx="31736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(Remove a section)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delete from takes for that section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delete from teaches for that section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delete tuple from section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3536F-7912-5194-4F5B-19C2285059D2}"/>
              </a:ext>
            </a:extLst>
          </p:cNvPr>
          <p:cNvSpPr txBox="1"/>
          <p:nvPr/>
        </p:nvSpPr>
        <p:spPr>
          <a:xfrm>
            <a:off x="6019800" y="1168294"/>
            <a:ext cx="2213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update instructor </a:t>
            </a:r>
          </a:p>
          <a:p>
            <a:pPr algn="l"/>
            <a:r>
              <a:rPr lang="en-US" sz="1600" baseline="0" dirty="0">
                <a:latin typeface="Calibri" panose="020F0502020204030204" pitchFamily="34" charset="0"/>
                <a:cs typeface="Calibri" panose="020F0502020204030204" pitchFamily="34" charset="0"/>
              </a:rPr>
              <a:t>set salary = salary * 1.03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CB300A-00A3-FEE8-56F5-A5183DF34FC6}"/>
              </a:ext>
            </a:extLst>
          </p:cNvPr>
          <p:cNvSpPr txBox="1"/>
          <p:nvPr/>
        </p:nvSpPr>
        <p:spPr>
          <a:xfrm>
            <a:off x="0" y="2364285"/>
            <a:ext cx="4854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aseline="0" dirty="0">
                <a:solidFill>
                  <a:srgbClr val="FF0000"/>
                </a:solidFill>
              </a:rPr>
              <a:t>What if only part of the transaction</a:t>
            </a:r>
          </a:p>
          <a:p>
            <a:pPr algn="l"/>
            <a:r>
              <a:rPr lang="en-US" sz="2400" baseline="0" dirty="0">
                <a:solidFill>
                  <a:srgbClr val="FF0000"/>
                </a:solidFill>
              </a:rPr>
              <a:t>was completed?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9F5D77-EC65-A410-17D3-6E86D5D1BC7C}"/>
              </a:ext>
            </a:extLst>
          </p:cNvPr>
          <p:cNvCxnSpPr/>
          <p:nvPr/>
        </p:nvCxnSpPr>
        <p:spPr>
          <a:xfrm flipV="1">
            <a:off x="5029200" y="1753069"/>
            <a:ext cx="914400" cy="837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22E4A2-7302-E6FB-A687-94943FA4DF8D}"/>
              </a:ext>
            </a:extLst>
          </p:cNvPr>
          <p:cNvCxnSpPr>
            <a:cxnSpLocks/>
          </p:cNvCxnSpPr>
          <p:nvPr/>
        </p:nvCxnSpPr>
        <p:spPr>
          <a:xfrm>
            <a:off x="5029200" y="3048000"/>
            <a:ext cx="1143000" cy="3614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D3A890-1058-246D-7C67-5F1A6AE2C095}"/>
              </a:ext>
            </a:extLst>
          </p:cNvPr>
          <p:cNvCxnSpPr>
            <a:cxnSpLocks/>
          </p:cNvCxnSpPr>
          <p:nvPr/>
        </p:nvCxnSpPr>
        <p:spPr>
          <a:xfrm>
            <a:off x="4661899" y="3524280"/>
            <a:ext cx="824501" cy="1504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B4FEE7-475F-04D9-1DEE-7F77E7DC5A38}"/>
              </a:ext>
            </a:extLst>
          </p:cNvPr>
          <p:cNvCxnSpPr>
            <a:cxnSpLocks/>
          </p:cNvCxnSpPr>
          <p:nvPr/>
        </p:nvCxnSpPr>
        <p:spPr>
          <a:xfrm flipH="1">
            <a:off x="2286000" y="3641907"/>
            <a:ext cx="2027609" cy="14949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310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Examples of Transactions</a:t>
            </a:r>
          </a:p>
        </p:txBody>
      </p:sp>
      <p:sp>
        <p:nvSpPr>
          <p:cNvPr id="1129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310744"/>
            <a:ext cx="5262937" cy="1387109"/>
          </a:xfrm>
        </p:spPr>
        <p:txBody>
          <a:bodyPr/>
          <a:lstStyle/>
          <a:p>
            <a:pPr marL="109537" indent="0">
              <a:spcBef>
                <a:spcPts val="0"/>
              </a:spcBef>
              <a:buNone/>
            </a:pPr>
            <a:r>
              <a:rPr lang="en-US" sz="1400" dirty="0">
                <a:latin typeface="Calibri" charset="0"/>
              </a:rPr>
              <a:t>enrolled = select count(*) 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400" dirty="0">
                <a:latin typeface="Calibri" charset="0"/>
              </a:rPr>
              <a:t>                   from takes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400" dirty="0">
                <a:latin typeface="Calibri" charset="0"/>
              </a:rPr>
              <a:t>                   where (</a:t>
            </a:r>
            <a:r>
              <a:rPr lang="en-US" sz="1400" dirty="0" err="1">
                <a:latin typeface="Calibri" charset="0"/>
              </a:rPr>
              <a:t>course_info</a:t>
            </a:r>
            <a:r>
              <a:rPr lang="en-US" sz="1400" dirty="0">
                <a:latin typeface="Calibri" charset="0"/>
              </a:rPr>
              <a:t>) = (CMSC 424, 201, Fall 2022)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400" dirty="0">
                <a:latin typeface="Calibri" charset="0"/>
              </a:rPr>
              <a:t>if enrolled &lt; capacity for the room: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400" dirty="0">
                <a:latin typeface="Calibri" charset="0"/>
              </a:rPr>
              <a:t>       insert student A into takes for that course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0030B4A-0D9C-4D8C-BB52-E7436D4BD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514600"/>
            <a:ext cx="5262937" cy="1387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>
              <a:spcBef>
                <a:spcPts val="0"/>
              </a:spcBef>
              <a:buFont typeface="Wingdings 3" charset="2"/>
              <a:buNone/>
            </a:pPr>
            <a:r>
              <a:rPr lang="en-US" sz="1400" baseline="0" dirty="0">
                <a:latin typeface="Calibri" charset="0"/>
              </a:rPr>
              <a:t>enrolled = select count(*) </a:t>
            </a:r>
          </a:p>
          <a:p>
            <a:pPr marL="109537" indent="0">
              <a:spcBef>
                <a:spcPts val="0"/>
              </a:spcBef>
              <a:buFont typeface="Wingdings 3" charset="2"/>
              <a:buNone/>
            </a:pPr>
            <a:r>
              <a:rPr lang="en-US" sz="1400" baseline="0" dirty="0">
                <a:latin typeface="Calibri" charset="0"/>
              </a:rPr>
              <a:t>                   from takes</a:t>
            </a:r>
          </a:p>
          <a:p>
            <a:pPr marL="109537" indent="0">
              <a:spcBef>
                <a:spcPts val="0"/>
              </a:spcBef>
              <a:buFont typeface="Wingdings 3" charset="2"/>
              <a:buNone/>
            </a:pPr>
            <a:r>
              <a:rPr lang="en-US" sz="1400" baseline="0" dirty="0">
                <a:latin typeface="Calibri" charset="0"/>
              </a:rPr>
              <a:t>                   where (</a:t>
            </a:r>
            <a:r>
              <a:rPr lang="en-US" sz="1400" baseline="0" dirty="0" err="1">
                <a:latin typeface="Calibri" charset="0"/>
              </a:rPr>
              <a:t>course_info</a:t>
            </a:r>
            <a:r>
              <a:rPr lang="en-US" sz="1400" baseline="0" dirty="0">
                <a:latin typeface="Calibri" charset="0"/>
              </a:rPr>
              <a:t>) = (CMSC 424, 201, Fall 2022)</a:t>
            </a:r>
          </a:p>
          <a:p>
            <a:pPr marL="109537" indent="0">
              <a:spcBef>
                <a:spcPts val="0"/>
              </a:spcBef>
              <a:buFont typeface="Wingdings 3" charset="2"/>
              <a:buNone/>
            </a:pPr>
            <a:r>
              <a:rPr lang="en-US" sz="1400" baseline="0" dirty="0">
                <a:latin typeface="Calibri" charset="0"/>
              </a:rPr>
              <a:t>if enrolled &lt; capacity for the room:</a:t>
            </a:r>
          </a:p>
          <a:p>
            <a:pPr marL="109537" indent="0">
              <a:spcBef>
                <a:spcPts val="0"/>
              </a:spcBef>
              <a:buFont typeface="Wingdings 3" charset="2"/>
              <a:buNone/>
            </a:pPr>
            <a:r>
              <a:rPr lang="en-US" sz="1400" baseline="0" dirty="0">
                <a:latin typeface="Calibri" charset="0"/>
              </a:rPr>
              <a:t>       insert student B into takes for that course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7A53ED-5BFD-6254-E306-76E1E7ECCB3C}"/>
              </a:ext>
            </a:extLst>
          </p:cNvPr>
          <p:cNvSpPr txBox="1"/>
          <p:nvPr/>
        </p:nvSpPr>
        <p:spPr>
          <a:xfrm>
            <a:off x="314765" y="4539238"/>
            <a:ext cx="8543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aseline="0" dirty="0">
                <a:solidFill>
                  <a:srgbClr val="FF0000"/>
                </a:solidFill>
              </a:rPr>
              <a:t>What if two different students tried to enroll at the same time?</a:t>
            </a:r>
          </a:p>
        </p:txBody>
      </p:sp>
    </p:spTree>
    <p:extLst>
      <p:ext uri="{BB962C8B-B14F-4D97-AF65-F5344CB8AC3E}">
        <p14:creationId xmlns:p14="http://schemas.microsoft.com/office/powerpoint/2010/main" val="54886681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64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2400" i="1" u="sng" dirty="0"/>
              <a:t>Transaction</a:t>
            </a:r>
            <a:r>
              <a:rPr lang="en-US" sz="2400" dirty="0"/>
              <a:t>: A sequence of database actions enclosed within special tags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Properties:</a:t>
            </a:r>
          </a:p>
          <a:p>
            <a:pPr lvl="1">
              <a:lnSpc>
                <a:spcPct val="110000"/>
              </a:lnSpc>
            </a:pPr>
            <a:r>
              <a:rPr lang="en-US" sz="2000" b="1" i="1" u="sng" dirty="0">
                <a:solidFill>
                  <a:srgbClr val="FF0000"/>
                </a:solidFill>
              </a:rPr>
              <a:t>A</a:t>
            </a:r>
            <a:r>
              <a:rPr lang="en-US" sz="2000" b="1" i="1" u="sng" dirty="0"/>
              <a:t>tomicity</a:t>
            </a:r>
            <a:r>
              <a:rPr lang="en-US" sz="2000" dirty="0"/>
              <a:t>: Entire transaction or nothing</a:t>
            </a:r>
          </a:p>
          <a:p>
            <a:pPr lvl="1">
              <a:lnSpc>
                <a:spcPct val="110000"/>
              </a:lnSpc>
            </a:pPr>
            <a:r>
              <a:rPr lang="en-US" sz="2000" b="1" i="1" u="sng" dirty="0">
                <a:solidFill>
                  <a:srgbClr val="FF0000"/>
                </a:solidFill>
              </a:rPr>
              <a:t>C</a:t>
            </a:r>
            <a:r>
              <a:rPr lang="en-US" sz="2000" b="1" i="1" u="sng" dirty="0"/>
              <a:t>onsistency</a:t>
            </a:r>
            <a:r>
              <a:rPr lang="en-US" sz="2000" dirty="0"/>
              <a:t>: Transaction, executed completely, takes database from one consistent state to another</a:t>
            </a:r>
          </a:p>
          <a:p>
            <a:pPr lvl="1">
              <a:lnSpc>
                <a:spcPct val="110000"/>
              </a:lnSpc>
            </a:pPr>
            <a:r>
              <a:rPr lang="en-US" sz="2000" b="1" i="1" u="sng" dirty="0">
                <a:solidFill>
                  <a:srgbClr val="FF0000"/>
                </a:solidFill>
              </a:rPr>
              <a:t>I</a:t>
            </a:r>
            <a:r>
              <a:rPr lang="en-US" sz="2000" b="1" i="1" u="sng" dirty="0"/>
              <a:t>solation</a:t>
            </a:r>
            <a:r>
              <a:rPr lang="en-US" sz="2000" dirty="0"/>
              <a:t>: Concurrent transactions </a:t>
            </a:r>
            <a:r>
              <a:rPr lang="en-US" sz="2000" i="1" u="sng" dirty="0"/>
              <a:t>appear</a:t>
            </a:r>
            <a:r>
              <a:rPr lang="en-US" sz="2000" dirty="0"/>
              <a:t> to run in isolation</a:t>
            </a:r>
          </a:p>
          <a:p>
            <a:pPr lvl="1">
              <a:lnSpc>
                <a:spcPct val="110000"/>
              </a:lnSpc>
            </a:pPr>
            <a:r>
              <a:rPr lang="en-US" sz="2000" b="1" i="1" u="sng" dirty="0">
                <a:solidFill>
                  <a:srgbClr val="FF0000"/>
                </a:solidFill>
              </a:rPr>
              <a:t>D</a:t>
            </a:r>
            <a:r>
              <a:rPr lang="en-US" sz="2000" b="1" i="1" u="sng" dirty="0"/>
              <a:t>urability</a:t>
            </a:r>
            <a:r>
              <a:rPr lang="en-US" sz="2000" dirty="0"/>
              <a:t>: Effects of committed transactions are not lost</a:t>
            </a:r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Consistency: Transaction programmer needs to guarantee that</a:t>
            </a:r>
          </a:p>
          <a:p>
            <a:pPr lvl="2">
              <a:lnSpc>
                <a:spcPct val="110000"/>
              </a:lnSpc>
            </a:pPr>
            <a:r>
              <a:rPr lang="en-US" sz="2000" dirty="0"/>
              <a:t>DBMS can do a few things, e.g., enforce constraints on the data</a:t>
            </a:r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Rest: DBMS guarantees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566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does..</a:t>
            </a:r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.. this relate to </a:t>
            </a:r>
            <a:r>
              <a:rPr lang="en-US" sz="2400" i="1" dirty="0"/>
              <a:t>queries </a:t>
            </a:r>
            <a:r>
              <a:rPr lang="en-US" sz="2400" dirty="0"/>
              <a:t>that we discussed ?</a:t>
            </a:r>
          </a:p>
          <a:p>
            <a:pPr lvl="1"/>
            <a:r>
              <a:rPr lang="en-US" sz="2000" dirty="0"/>
              <a:t>Queries don’t update data, so </a:t>
            </a:r>
            <a:r>
              <a:rPr lang="en-US" sz="2000" i="1" u="sng" dirty="0"/>
              <a:t>durability</a:t>
            </a:r>
            <a:r>
              <a:rPr lang="en-US" sz="2000" dirty="0"/>
              <a:t> and </a:t>
            </a:r>
            <a:r>
              <a:rPr lang="en-US" sz="2000" i="1" u="sng" dirty="0"/>
              <a:t>consistency</a:t>
            </a:r>
            <a:r>
              <a:rPr lang="en-US" sz="2000" dirty="0"/>
              <a:t> not relevant</a:t>
            </a:r>
          </a:p>
          <a:p>
            <a:pPr lvl="1"/>
            <a:r>
              <a:rPr lang="en-US" sz="2000" dirty="0"/>
              <a:t>Would want </a:t>
            </a:r>
            <a:r>
              <a:rPr lang="en-US" sz="2000" i="1" u="sng" dirty="0"/>
              <a:t>concurrency</a:t>
            </a:r>
            <a:r>
              <a:rPr lang="en-US" sz="2000" dirty="0"/>
              <a:t> </a:t>
            </a:r>
          </a:p>
          <a:p>
            <a:pPr lvl="2"/>
            <a:r>
              <a:rPr lang="en-US" sz="2000" dirty="0"/>
              <a:t>Consider a query computing total balance at the end of the day</a:t>
            </a:r>
          </a:p>
          <a:p>
            <a:pPr lvl="1"/>
            <a:r>
              <a:rPr lang="en-US" sz="2000" dirty="0"/>
              <a:t>Would want </a:t>
            </a:r>
            <a:r>
              <a:rPr lang="en-US" sz="2000" i="1" u="sng" dirty="0"/>
              <a:t>isolation</a:t>
            </a:r>
          </a:p>
          <a:p>
            <a:pPr lvl="2"/>
            <a:r>
              <a:rPr lang="en-US" sz="2000" dirty="0"/>
              <a:t>What if somebody makes a </a:t>
            </a:r>
            <a:r>
              <a:rPr lang="en-US" sz="2000" i="1" dirty="0"/>
              <a:t>transfer</a:t>
            </a:r>
            <a:r>
              <a:rPr lang="en-US" sz="2000" dirty="0"/>
              <a:t> while we are computing the balance</a:t>
            </a:r>
          </a:p>
          <a:p>
            <a:pPr lvl="2"/>
            <a:r>
              <a:rPr lang="en-US" sz="2000" dirty="0">
                <a:solidFill>
                  <a:schemeClr val="tx2"/>
                </a:solidFill>
              </a:rPr>
              <a:t>Typically not guaranteed for such long-running queries</a:t>
            </a:r>
          </a:p>
          <a:p>
            <a:pPr lvl="2"/>
            <a:endParaRPr lang="en-US" sz="2000" dirty="0">
              <a:solidFill>
                <a:schemeClr val="tx2"/>
              </a:solidFill>
            </a:endParaRPr>
          </a:p>
          <a:p>
            <a:r>
              <a:rPr lang="en-US" sz="2400" dirty="0"/>
              <a:t>TPC-C vs TPC-H</a:t>
            </a:r>
          </a:p>
        </p:txBody>
      </p:sp>
    </p:spTree>
    <p:extLst>
      <p:ext uri="{BB962C8B-B14F-4D97-AF65-F5344CB8AC3E}">
        <p14:creationId xmlns:p14="http://schemas.microsoft.com/office/powerpoint/2010/main" val="91528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099" grpId="0" uiExpand="1" build="p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 states</a:t>
            </a:r>
          </a:p>
        </p:txBody>
      </p:sp>
      <p:pic>
        <p:nvPicPr>
          <p:cNvPr id="646148" name="Picture 4"/>
          <p:cNvPicPr>
            <a:picLocks noChangeAspect="1" noChangeArrowheads="1"/>
          </p:cNvPicPr>
          <p:nvPr/>
        </p:nvPicPr>
        <p:blipFill>
          <a:blip r:embed="rId2"/>
          <a:srcRect l="9917" t="551" r="10124" b="551"/>
          <a:stretch>
            <a:fillRect/>
          </a:stretch>
        </p:blipFill>
        <p:spPr bwMode="auto">
          <a:xfrm>
            <a:off x="1863725" y="1555750"/>
            <a:ext cx="4833938" cy="4484688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0F0A6D-D34B-7141-A4A4-C0981FA29CCD}"/>
              </a:ext>
            </a:extLst>
          </p:cNvPr>
          <p:cNvSpPr txBox="1"/>
          <p:nvPr/>
        </p:nvSpPr>
        <p:spPr>
          <a:xfrm>
            <a:off x="0" y="3243943"/>
            <a:ext cx="1942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Initial State – stays in this during execution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E42341-31EE-BE49-ABB8-CAAD244AABE3}"/>
              </a:ext>
            </a:extLst>
          </p:cNvPr>
          <p:cNvSpPr txBox="1"/>
          <p:nvPr/>
        </p:nvSpPr>
        <p:spPr>
          <a:xfrm>
            <a:off x="6868886" y="4931229"/>
            <a:ext cx="1942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Any changes have been rolled 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1EBBB2-E680-3D4B-A94B-02738186F2FD}"/>
              </a:ext>
            </a:extLst>
          </p:cNvPr>
          <p:cNvSpPr txBox="1"/>
          <p:nvPr/>
        </p:nvSpPr>
        <p:spPr>
          <a:xfrm>
            <a:off x="6728279" y="1709058"/>
            <a:ext cx="1942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Successful Completion</a:t>
            </a:r>
          </a:p>
        </p:txBody>
      </p:sp>
    </p:spTree>
    <p:extLst>
      <p:ext uri="{BB962C8B-B14F-4D97-AF65-F5344CB8AC3E}">
        <p14:creationId xmlns:p14="http://schemas.microsoft.com/office/powerpoint/2010/main" val="248643861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Transactions in PostgreSQL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81D73-5AC4-064F-030B-E32F9B5E2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14" y="1043038"/>
            <a:ext cx="54737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90D773-46A9-2ACC-E5DD-26706FFC4C00}"/>
              </a:ext>
            </a:extLst>
          </p:cNvPr>
          <p:cNvSpPr txBox="1"/>
          <p:nvPr/>
        </p:nvSpPr>
        <p:spPr>
          <a:xfrm>
            <a:off x="347546" y="2771561"/>
            <a:ext cx="8458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i="1" baseline="0" dirty="0"/>
              <a:t>PostgreSQL actually treats every SQL statement as being executed within a transaction. If you do not issue a BEGIN command, then each individual statement has an implicit BEGIN and (if successful) COMMIT wrapped around it. A group of statements surrounded by BEGIN and COMMIT is sometimes called a transaction block.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550CA4-C31F-F010-9B74-C24342E8942B}"/>
              </a:ext>
            </a:extLst>
          </p:cNvPr>
          <p:cNvSpPr txBox="1"/>
          <p:nvPr/>
        </p:nvSpPr>
        <p:spPr>
          <a:xfrm>
            <a:off x="5943600" y="6567100"/>
            <a:ext cx="3091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/docs/current/tutorial-</a:t>
            </a:r>
            <a:r>
              <a:rPr lang="en-US" dirty="0" err="1"/>
              <a:t>transactions.html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A8477D-E7A9-AAF9-BA70-C2FE7CD37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46" y="4066569"/>
            <a:ext cx="4986454" cy="282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6740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55363" name="Rectangle 3"/>
          <p:cNvSpPr>
            <a:spLocks noGrp="1" noChangeArrowheads="1"/>
          </p:cNvSpPr>
          <p:nvPr>
            <p:ph idx="1"/>
          </p:nvPr>
        </p:nvSpPr>
        <p:spPr>
          <a:xfrm>
            <a:off x="511175" y="885825"/>
            <a:ext cx="8242300" cy="4876800"/>
          </a:xfrm>
        </p:spPr>
        <p:txBody>
          <a:bodyPr/>
          <a:lstStyle/>
          <a:p>
            <a:r>
              <a:rPr lang="en-US" sz="2400" dirty="0"/>
              <a:t>Transactions is how we update data in databases</a:t>
            </a:r>
          </a:p>
          <a:p>
            <a:endParaRPr lang="en-US" sz="2400" dirty="0"/>
          </a:p>
          <a:p>
            <a:r>
              <a:rPr lang="en-US" sz="2400" dirty="0"/>
              <a:t>ACID properties: foundations on which high-performance transaction processing systems are built</a:t>
            </a:r>
          </a:p>
          <a:p>
            <a:pPr lvl="1"/>
            <a:r>
              <a:rPr lang="en-US" sz="2000" dirty="0"/>
              <a:t>From the beginning, consistency has been a key requirement</a:t>
            </a:r>
          </a:p>
          <a:p>
            <a:pPr lvl="1"/>
            <a:r>
              <a:rPr lang="en-US" sz="2000" dirty="0"/>
              <a:t>Although “relaxed” consistency is acceptable in many cases (originally laid out in 1975)</a:t>
            </a:r>
          </a:p>
          <a:p>
            <a:endParaRPr lang="en-US" sz="2400" dirty="0"/>
          </a:p>
          <a:p>
            <a:r>
              <a:rPr lang="en-US" sz="2400" dirty="0"/>
              <a:t>NoSQL systems originally eschewed ACID properties</a:t>
            </a:r>
          </a:p>
          <a:p>
            <a:pPr lvl="1"/>
            <a:r>
              <a:rPr lang="en-US" sz="2000" dirty="0"/>
              <a:t>MongoDB was famously bad at guaranteeing any of the properties</a:t>
            </a:r>
          </a:p>
          <a:p>
            <a:pPr lvl="1"/>
            <a:r>
              <a:rPr lang="en-US" sz="2000" dirty="0"/>
              <a:t>Lot of focus on what’s called “eventual consistency”</a:t>
            </a:r>
          </a:p>
          <a:p>
            <a:pPr lvl="1"/>
            <a:endParaRPr lang="en-US" sz="2000" dirty="0"/>
          </a:p>
          <a:p>
            <a:r>
              <a:rPr lang="en-US" sz="2400" dirty="0"/>
              <a:t>Recognition today that strict ACID is more important than that</a:t>
            </a:r>
          </a:p>
          <a:p>
            <a:pPr lvl="1"/>
            <a:r>
              <a:rPr lang="en-US" sz="2000" dirty="0"/>
              <a:t>Hard to build any business logic if you have no idea if your transactions are consistent</a:t>
            </a:r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143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63" grpId="0" build="p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Relational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2DA2BF"/>
              </a:buClr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Transactions: Isolation</a:t>
            </a:r>
          </a:p>
        </p:txBody>
      </p:sp>
    </p:spTree>
    <p:extLst>
      <p:ext uri="{BB962C8B-B14F-4D97-AF65-F5344CB8AC3E}">
        <p14:creationId xmlns:p14="http://schemas.microsoft.com/office/powerpoint/2010/main" val="3623071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drop table student</a:t>
            </a:r>
          </a:p>
          <a:p>
            <a:r>
              <a:rPr lang="en-US" sz="2400" dirty="0"/>
              <a:t>delete from student</a:t>
            </a:r>
          </a:p>
          <a:p>
            <a:pPr lvl="1"/>
            <a:r>
              <a:rPr lang="en-US" sz="2000" dirty="0"/>
              <a:t>Keeps the empty table around</a:t>
            </a:r>
          </a:p>
          <a:p>
            <a:r>
              <a:rPr lang="en-US" sz="2400" dirty="0"/>
              <a:t>alter table</a:t>
            </a:r>
          </a:p>
          <a:p>
            <a:pPr lvl="1"/>
            <a:r>
              <a:rPr lang="en-US" sz="2000" dirty="0"/>
              <a:t>alter table student add address </a:t>
            </a:r>
            <a:r>
              <a:rPr lang="en-US" sz="2000" dirty="0" err="1"/>
              <a:t>varchar</a:t>
            </a:r>
            <a:r>
              <a:rPr lang="en-US" sz="2000" dirty="0"/>
              <a:t>(50);</a:t>
            </a:r>
          </a:p>
          <a:p>
            <a:pPr lvl="1"/>
            <a:r>
              <a:rPr lang="en-US" sz="2000" dirty="0"/>
              <a:t>alter table student drop </a:t>
            </a:r>
            <a:r>
              <a:rPr lang="en-US" sz="2000" dirty="0" err="1"/>
              <a:t>tot_cred</a:t>
            </a:r>
            <a:r>
              <a:rPr lang="en-US" sz="2000" dirty="0"/>
              <a:t>;</a:t>
            </a:r>
          </a:p>
          <a:p>
            <a:pPr marL="109537" indent="0"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	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SQL Constructs: Data Definition Language</a:t>
            </a:r>
          </a:p>
        </p:txBody>
      </p:sp>
    </p:spTree>
    <p:extLst>
      <p:ext uri="{BB962C8B-B14F-4D97-AF65-F5344CB8AC3E}">
        <p14:creationId xmlns:p14="http://schemas.microsoft.com/office/powerpoint/2010/main" val="237707077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14.5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Why Concurrency</a:t>
            </a:r>
          </a:p>
          <a:p>
            <a:pPr lvl="1"/>
            <a:r>
              <a:rPr lang="en-US" sz="2400" dirty="0">
                <a:latin typeface="Calibri" charset="0"/>
              </a:rPr>
              <a:t>Notion of a ”Schedule” </a:t>
            </a:r>
          </a:p>
          <a:p>
            <a:pPr lvl="1"/>
            <a:r>
              <a:rPr lang="en-US" sz="2400" dirty="0">
                <a:latin typeface="Calibri" charset="0"/>
              </a:rPr>
              <a:t>Serializability</a:t>
            </a:r>
          </a:p>
          <a:p>
            <a:pPr lvl="1"/>
            <a:r>
              <a:rPr lang="en-US" sz="2400" dirty="0">
                <a:latin typeface="Calibri" charset="0"/>
              </a:rPr>
              <a:t>Isolation Levels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Isolation and Concurrency Levels</a:t>
            </a:r>
          </a:p>
        </p:txBody>
      </p:sp>
    </p:spTree>
    <p:extLst>
      <p:ext uri="{BB962C8B-B14F-4D97-AF65-F5344CB8AC3E}">
        <p14:creationId xmlns:p14="http://schemas.microsoft.com/office/powerpoint/2010/main" val="81885119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95250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/>
              <a:t>A Schedule</a:t>
            </a:r>
          </a:p>
        </p:txBody>
      </p:sp>
      <p:sp>
        <p:nvSpPr>
          <p:cNvPr id="540678" name="Text Box 6"/>
          <p:cNvSpPr txBox="1">
            <a:spLocks noChangeArrowheads="1"/>
          </p:cNvSpPr>
          <p:nvPr/>
        </p:nvSpPr>
        <p:spPr bwMode="auto">
          <a:xfrm>
            <a:off x="1177925" y="2276475"/>
            <a:ext cx="1143000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0679" name="Text Box 7"/>
          <p:cNvSpPr txBox="1">
            <a:spLocks noChangeArrowheads="1"/>
          </p:cNvSpPr>
          <p:nvPr/>
        </p:nvSpPr>
        <p:spPr bwMode="auto">
          <a:xfrm>
            <a:off x="3324225" y="2301875"/>
            <a:ext cx="1384300" cy="421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B+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0680" name="Line 8"/>
          <p:cNvSpPr>
            <a:spLocks noChangeShapeType="1"/>
          </p:cNvSpPr>
          <p:nvPr/>
        </p:nvSpPr>
        <p:spPr bwMode="auto">
          <a:xfrm>
            <a:off x="1143000" y="2593975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0681" name="Line 9"/>
          <p:cNvSpPr>
            <a:spLocks noChangeShapeType="1"/>
          </p:cNvSpPr>
          <p:nvPr/>
        </p:nvSpPr>
        <p:spPr bwMode="auto">
          <a:xfrm>
            <a:off x="2862263" y="239395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0682" name="Text Box 10"/>
          <p:cNvSpPr txBox="1">
            <a:spLocks noChangeArrowheads="1"/>
          </p:cNvSpPr>
          <p:nvPr/>
        </p:nvSpPr>
        <p:spPr bwMode="auto">
          <a:xfrm>
            <a:off x="1219200" y="722313"/>
            <a:ext cx="65722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Transactions: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T1:   transfers $50 from A to 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T2:   transfers 10% of A to 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Database constraint: A + B is constant (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checking+saving accts)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0687" name="Text Box 15"/>
          <p:cNvSpPr txBox="1">
            <a:spLocks noChangeArrowheads="1"/>
          </p:cNvSpPr>
          <p:nvPr/>
        </p:nvSpPr>
        <p:spPr bwMode="auto">
          <a:xfrm>
            <a:off x="5372100" y="2967038"/>
            <a:ext cx="309245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45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105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0688" name="Text Box 16"/>
          <p:cNvSpPr txBox="1">
            <a:spLocks noChangeArrowheads="1"/>
          </p:cNvSpPr>
          <p:nvPr/>
        </p:nvSpPr>
        <p:spPr bwMode="auto">
          <a:xfrm>
            <a:off x="5408613" y="4425950"/>
            <a:ext cx="309245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Each transaction obeys the constraint.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This schedule does too.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08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78" grpId="0"/>
      <p:bldP spid="540679" grpId="0"/>
      <p:bldP spid="540680" grpId="0" animBg="1"/>
      <p:bldP spid="540681" grpId="0" animBg="1"/>
      <p:bldP spid="540687" grpId="0"/>
      <p:bldP spid="540688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Schedules</a:t>
            </a:r>
          </a:p>
        </p:txBody>
      </p:sp>
      <p:sp>
        <p:nvSpPr>
          <p:cNvPr id="65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kumimoji="0" lang="en-US" sz="2400"/>
              <a:t>A </a:t>
            </a:r>
            <a:r>
              <a:rPr kumimoji="0" lang="en-US" sz="2400" i="1"/>
              <a:t>schedule</a:t>
            </a:r>
            <a:r>
              <a:rPr kumimoji="0" lang="en-US" sz="2400"/>
              <a:t> is simply a (possibly interleaved) execution sequence of transaction instructions</a:t>
            </a:r>
          </a:p>
          <a:p>
            <a:pPr>
              <a:lnSpc>
                <a:spcPct val="90000"/>
              </a:lnSpc>
            </a:pPr>
            <a:endParaRPr kumimoji="0" lang="en-US" sz="2400"/>
          </a:p>
          <a:p>
            <a:pPr>
              <a:lnSpc>
                <a:spcPct val="90000"/>
              </a:lnSpc>
            </a:pPr>
            <a:r>
              <a:rPr kumimoji="0" lang="en-US" sz="2400" i="1"/>
              <a:t>Serial Schedule: </a:t>
            </a:r>
            <a:r>
              <a:rPr kumimoji="0" lang="en-US" sz="2400"/>
              <a:t>A schedule in which transaction appear one after the other</a:t>
            </a:r>
          </a:p>
          <a:p>
            <a:pPr lvl="1">
              <a:lnSpc>
                <a:spcPct val="90000"/>
              </a:lnSpc>
            </a:pPr>
            <a:r>
              <a:rPr kumimoji="0" lang="en-US" sz="2000"/>
              <a:t>ie., No interleaving</a:t>
            </a:r>
          </a:p>
          <a:p>
            <a:pPr lvl="1">
              <a:lnSpc>
                <a:spcPct val="90000"/>
              </a:lnSpc>
            </a:pPr>
            <a:endParaRPr kumimoji="0" lang="en-US" sz="2000"/>
          </a:p>
          <a:p>
            <a:pPr>
              <a:lnSpc>
                <a:spcPct val="90000"/>
              </a:lnSpc>
            </a:pPr>
            <a:r>
              <a:rPr kumimoji="0" lang="en-US" sz="2400"/>
              <a:t>Serial schedules satisfy isolation and consistency</a:t>
            </a:r>
          </a:p>
          <a:p>
            <a:pPr lvl="1">
              <a:lnSpc>
                <a:spcPct val="90000"/>
              </a:lnSpc>
            </a:pPr>
            <a:r>
              <a:rPr kumimoji="0" lang="en-US" sz="2000"/>
              <a:t>Since each transaction by itself does not introduce inconsistency</a:t>
            </a:r>
          </a:p>
        </p:txBody>
      </p:sp>
    </p:spTree>
    <p:extLst>
      <p:ext uri="{BB962C8B-B14F-4D97-AF65-F5344CB8AC3E}">
        <p14:creationId xmlns:p14="http://schemas.microsoft.com/office/powerpoint/2010/main" val="142509584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Schedule</a:t>
            </a:r>
          </a:p>
        </p:txBody>
      </p:sp>
      <p:sp>
        <p:nvSpPr>
          <p:cNvPr id="541699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7848600" cy="660400"/>
          </a:xfrm>
        </p:spPr>
        <p:txBody>
          <a:bodyPr/>
          <a:lstStyle/>
          <a:p>
            <a:r>
              <a:rPr lang="en-US"/>
              <a:t>Another “serial” schedule:</a:t>
            </a:r>
          </a:p>
        </p:txBody>
      </p:sp>
      <p:sp>
        <p:nvSpPr>
          <p:cNvPr id="541700" name="Text Box 4"/>
          <p:cNvSpPr txBox="1">
            <a:spLocks noChangeArrowheads="1"/>
          </p:cNvSpPr>
          <p:nvPr/>
        </p:nvSpPr>
        <p:spPr bwMode="auto">
          <a:xfrm>
            <a:off x="1330325" y="1866900"/>
            <a:ext cx="1143000" cy="421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1701" name="Text Box 5"/>
          <p:cNvSpPr txBox="1">
            <a:spLocks noChangeArrowheads="1"/>
          </p:cNvSpPr>
          <p:nvPr/>
        </p:nvSpPr>
        <p:spPr bwMode="auto">
          <a:xfrm>
            <a:off x="3476625" y="1892300"/>
            <a:ext cx="138430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B+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1702" name="Line 6"/>
          <p:cNvSpPr>
            <a:spLocks noChangeShapeType="1"/>
          </p:cNvSpPr>
          <p:nvPr/>
        </p:nvSpPr>
        <p:spPr bwMode="auto">
          <a:xfrm>
            <a:off x="1295400" y="2184400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1703" name="Line 7"/>
          <p:cNvSpPr>
            <a:spLocks noChangeShapeType="1"/>
          </p:cNvSpPr>
          <p:nvPr/>
        </p:nvSpPr>
        <p:spPr bwMode="auto">
          <a:xfrm>
            <a:off x="2984500" y="16891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1706" name="Text Box 10"/>
          <p:cNvSpPr txBox="1">
            <a:spLocks noChangeArrowheads="1"/>
          </p:cNvSpPr>
          <p:nvPr/>
        </p:nvSpPr>
        <p:spPr bwMode="auto">
          <a:xfrm>
            <a:off x="4775200" y="4797425"/>
            <a:ext cx="4106863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Consistent 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Constraint is satisfied.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Since each Xion is consistent, any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serial schedule must be consistent</a:t>
            </a:r>
          </a:p>
        </p:txBody>
      </p:sp>
      <p:sp>
        <p:nvSpPr>
          <p:cNvPr id="541708" name="Text Box 12"/>
          <p:cNvSpPr txBox="1">
            <a:spLocks noChangeArrowheads="1"/>
          </p:cNvSpPr>
          <p:nvPr/>
        </p:nvSpPr>
        <p:spPr bwMode="auto">
          <a:xfrm>
            <a:off x="5530850" y="2182813"/>
            <a:ext cx="30924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40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110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5367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706" grpId="0"/>
      <p:bldP spid="541708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95250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/>
              <a:t>Another schedule</a:t>
            </a:r>
          </a:p>
        </p:txBody>
      </p:sp>
      <p:sp>
        <p:nvSpPr>
          <p:cNvPr id="652292" name="Text Box 4"/>
          <p:cNvSpPr txBox="1">
            <a:spLocks noChangeArrowheads="1"/>
          </p:cNvSpPr>
          <p:nvPr/>
        </p:nvSpPr>
        <p:spPr bwMode="auto">
          <a:xfrm>
            <a:off x="987425" y="1343025"/>
            <a:ext cx="1143000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652293" name="Text Box 5"/>
          <p:cNvSpPr txBox="1">
            <a:spLocks noChangeArrowheads="1"/>
          </p:cNvSpPr>
          <p:nvPr/>
        </p:nvSpPr>
        <p:spPr bwMode="auto">
          <a:xfrm>
            <a:off x="2960688" y="1357313"/>
            <a:ext cx="1402948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 +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652294" name="Line 6"/>
          <p:cNvSpPr>
            <a:spLocks noChangeShapeType="1"/>
          </p:cNvSpPr>
          <p:nvPr/>
        </p:nvSpPr>
        <p:spPr bwMode="auto">
          <a:xfrm>
            <a:off x="952500" y="1660525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2295" name="Line 7"/>
          <p:cNvSpPr>
            <a:spLocks noChangeShapeType="1"/>
          </p:cNvSpPr>
          <p:nvPr/>
        </p:nvSpPr>
        <p:spPr bwMode="auto">
          <a:xfrm>
            <a:off x="2671763" y="14605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2300" name="Text Box 12"/>
          <p:cNvSpPr txBox="1">
            <a:spLocks noChangeArrowheads="1"/>
          </p:cNvSpPr>
          <p:nvPr/>
        </p:nvSpPr>
        <p:spPr bwMode="auto">
          <a:xfrm>
            <a:off x="5291138" y="1695450"/>
            <a:ext cx="2751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Is this schedule okay ?</a:t>
            </a:r>
          </a:p>
        </p:txBody>
      </p:sp>
      <p:sp>
        <p:nvSpPr>
          <p:cNvPr id="652301" name="Text Box 13"/>
          <p:cNvSpPr txBox="1">
            <a:spLocks noChangeArrowheads="1"/>
          </p:cNvSpPr>
          <p:nvPr/>
        </p:nvSpPr>
        <p:spPr bwMode="auto">
          <a:xfrm>
            <a:off x="5297488" y="2427288"/>
            <a:ext cx="33829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Lets look at the final effect…</a:t>
            </a:r>
          </a:p>
        </p:txBody>
      </p:sp>
      <p:sp>
        <p:nvSpPr>
          <p:cNvPr id="652302" name="Text Box 14"/>
          <p:cNvSpPr txBox="1">
            <a:spLocks noChangeArrowheads="1"/>
          </p:cNvSpPr>
          <p:nvPr/>
        </p:nvSpPr>
        <p:spPr bwMode="auto">
          <a:xfrm>
            <a:off x="5314950" y="3170238"/>
            <a:ext cx="30924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45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105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2303" name="Text Box 15"/>
          <p:cNvSpPr txBox="1">
            <a:spLocks noChangeArrowheads="1"/>
          </p:cNvSpPr>
          <p:nvPr/>
        </p:nvSpPr>
        <p:spPr bwMode="auto">
          <a:xfrm>
            <a:off x="5348288" y="4670425"/>
            <a:ext cx="34004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Consistent.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So this schedule is okay too.</a:t>
            </a:r>
          </a:p>
        </p:txBody>
      </p:sp>
    </p:spTree>
    <p:extLst>
      <p:ext uri="{BB962C8B-B14F-4D97-AF65-F5344CB8AC3E}">
        <p14:creationId xmlns:p14="http://schemas.microsoft.com/office/powerpoint/2010/main" val="53675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300" grpId="0"/>
      <p:bldP spid="652301" grpId="0"/>
      <p:bldP spid="652302" grpId="0"/>
      <p:bldP spid="652303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95250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/>
              <a:t>Another schedule</a:t>
            </a:r>
          </a:p>
        </p:txBody>
      </p:sp>
      <p:sp>
        <p:nvSpPr>
          <p:cNvPr id="654339" name="Text Box 3"/>
          <p:cNvSpPr txBox="1">
            <a:spLocks noChangeArrowheads="1"/>
          </p:cNvSpPr>
          <p:nvPr/>
        </p:nvSpPr>
        <p:spPr bwMode="auto">
          <a:xfrm>
            <a:off x="987425" y="1343025"/>
            <a:ext cx="1143000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654340" name="Text Box 4"/>
          <p:cNvSpPr txBox="1">
            <a:spLocks noChangeArrowheads="1"/>
          </p:cNvSpPr>
          <p:nvPr/>
        </p:nvSpPr>
        <p:spPr bwMode="auto">
          <a:xfrm>
            <a:off x="2960688" y="1357313"/>
            <a:ext cx="138430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B+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654341" name="Line 5"/>
          <p:cNvSpPr>
            <a:spLocks noChangeShapeType="1"/>
          </p:cNvSpPr>
          <p:nvPr/>
        </p:nvSpPr>
        <p:spPr bwMode="auto">
          <a:xfrm>
            <a:off x="952500" y="1660525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4342" name="Line 6"/>
          <p:cNvSpPr>
            <a:spLocks noChangeShapeType="1"/>
          </p:cNvSpPr>
          <p:nvPr/>
        </p:nvSpPr>
        <p:spPr bwMode="auto">
          <a:xfrm>
            <a:off x="2671763" y="14605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4343" name="Text Box 7"/>
          <p:cNvSpPr txBox="1">
            <a:spLocks noChangeArrowheads="1"/>
          </p:cNvSpPr>
          <p:nvPr/>
        </p:nvSpPr>
        <p:spPr bwMode="auto">
          <a:xfrm>
            <a:off x="5291138" y="1695450"/>
            <a:ext cx="2751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Is this schedule okay ?</a:t>
            </a:r>
          </a:p>
        </p:txBody>
      </p:sp>
      <p:sp>
        <p:nvSpPr>
          <p:cNvPr id="654344" name="Text Box 8"/>
          <p:cNvSpPr txBox="1">
            <a:spLocks noChangeArrowheads="1"/>
          </p:cNvSpPr>
          <p:nvPr/>
        </p:nvSpPr>
        <p:spPr bwMode="auto">
          <a:xfrm>
            <a:off x="5297488" y="2427288"/>
            <a:ext cx="33829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Lets look at the final effect…</a:t>
            </a:r>
          </a:p>
        </p:txBody>
      </p:sp>
      <p:sp>
        <p:nvSpPr>
          <p:cNvPr id="654345" name="Text Box 9"/>
          <p:cNvSpPr txBox="1">
            <a:spLocks noChangeArrowheads="1"/>
          </p:cNvSpPr>
          <p:nvPr/>
        </p:nvSpPr>
        <p:spPr bwMode="auto">
          <a:xfrm>
            <a:off x="5314950" y="3170238"/>
            <a:ext cx="30924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45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105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4346" name="Text Box 10"/>
          <p:cNvSpPr txBox="1">
            <a:spLocks noChangeArrowheads="1"/>
          </p:cNvSpPr>
          <p:nvPr/>
        </p:nvSpPr>
        <p:spPr bwMode="auto">
          <a:xfrm>
            <a:off x="5348288" y="4670425"/>
            <a:ext cx="3633787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Further, the effect same as the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serial schedule 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Called </a:t>
            </a:r>
            <a:r>
              <a:rPr kumimoji="0" lang="en-US" sz="2000" b="0" i="1" u="sng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serializable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9253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85725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/>
              <a:t>Example Schedules (Cont.)</a:t>
            </a:r>
          </a:p>
        </p:txBody>
      </p:sp>
      <p:sp>
        <p:nvSpPr>
          <p:cNvPr id="543747" name="Rectangle 3"/>
          <p:cNvSpPr>
            <a:spLocks noGrp="1" noChangeArrowheads="1"/>
          </p:cNvSpPr>
          <p:nvPr>
            <p:ph idx="1"/>
          </p:nvPr>
        </p:nvSpPr>
        <p:spPr>
          <a:xfrm>
            <a:off x="1062038" y="731838"/>
            <a:ext cx="6724650" cy="655637"/>
          </a:xfrm>
          <a:noFill/>
          <a:ln/>
        </p:spPr>
        <p:txBody>
          <a:bodyPr/>
          <a:lstStyle/>
          <a:p>
            <a:pPr>
              <a:buFont typeface="Monotype Sorts" charset="2"/>
              <a:buNone/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/>
              <a:t>                 A “bad” schedule</a:t>
            </a:r>
          </a:p>
          <a:p>
            <a:pPr>
              <a:buFont typeface="Monotype Sorts" charset="2"/>
              <a:buNone/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/>
              <a:t>			</a:t>
            </a:r>
            <a:endParaRPr lang="en-US" i="1"/>
          </a:p>
        </p:txBody>
      </p:sp>
      <p:sp>
        <p:nvSpPr>
          <p:cNvPr id="543750" name="Text Box 6"/>
          <p:cNvSpPr txBox="1">
            <a:spLocks noChangeArrowheads="1"/>
          </p:cNvSpPr>
          <p:nvPr/>
        </p:nvSpPr>
        <p:spPr bwMode="auto">
          <a:xfrm>
            <a:off x="5354638" y="3521075"/>
            <a:ext cx="179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Not consistent</a:t>
            </a:r>
          </a:p>
        </p:txBody>
      </p:sp>
      <p:sp>
        <p:nvSpPr>
          <p:cNvPr id="543751" name="Text Box 7"/>
          <p:cNvSpPr txBox="1">
            <a:spLocks noChangeArrowheads="1"/>
          </p:cNvSpPr>
          <p:nvPr/>
        </p:nvSpPr>
        <p:spPr bwMode="auto">
          <a:xfrm>
            <a:off x="987425" y="1343025"/>
            <a:ext cx="1143000" cy="366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3752" name="Text Box 8"/>
          <p:cNvSpPr txBox="1">
            <a:spLocks noChangeArrowheads="1"/>
          </p:cNvSpPr>
          <p:nvPr/>
        </p:nvSpPr>
        <p:spPr bwMode="auto">
          <a:xfrm>
            <a:off x="2960688" y="1357313"/>
            <a:ext cx="138430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B+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3753" name="Line 9"/>
          <p:cNvSpPr>
            <a:spLocks noChangeShapeType="1"/>
          </p:cNvSpPr>
          <p:nvPr/>
        </p:nvSpPr>
        <p:spPr bwMode="auto">
          <a:xfrm>
            <a:off x="952500" y="1660525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3754" name="Line 10"/>
          <p:cNvSpPr>
            <a:spLocks noChangeShapeType="1"/>
          </p:cNvSpPr>
          <p:nvPr/>
        </p:nvSpPr>
        <p:spPr bwMode="auto">
          <a:xfrm>
            <a:off x="2671763" y="14605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3756" name="Text Box 12"/>
          <p:cNvSpPr txBox="1">
            <a:spLocks noChangeArrowheads="1"/>
          </p:cNvSpPr>
          <p:nvPr/>
        </p:nvSpPr>
        <p:spPr bwMode="auto">
          <a:xfrm>
            <a:off x="5300663" y="1892300"/>
            <a:ext cx="30924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60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38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50" grpId="0"/>
      <p:bldP spid="543756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Property 1: Serializability</a:t>
            </a:r>
          </a:p>
        </p:txBody>
      </p:sp>
      <p:sp>
        <p:nvSpPr>
          <p:cNvPr id="655363" name="Rectangle 3"/>
          <p:cNvSpPr>
            <a:spLocks noGrp="1" noChangeArrowheads="1"/>
          </p:cNvSpPr>
          <p:nvPr>
            <p:ph idx="1"/>
          </p:nvPr>
        </p:nvSpPr>
        <p:spPr>
          <a:xfrm>
            <a:off x="336550" y="1143000"/>
            <a:ext cx="8578850" cy="4876800"/>
          </a:xfrm>
        </p:spPr>
        <p:txBody>
          <a:bodyPr/>
          <a:lstStyle/>
          <a:p>
            <a:r>
              <a:rPr lang="en-US" sz="2400" dirty="0"/>
              <a:t>A schedule is called </a:t>
            </a:r>
            <a:r>
              <a:rPr lang="en-US" sz="2400" i="1" dirty="0"/>
              <a:t>serializable</a:t>
            </a:r>
            <a:r>
              <a:rPr lang="en-US" sz="2400" dirty="0"/>
              <a:t> if its final effect is the same as that of a </a:t>
            </a:r>
            <a:r>
              <a:rPr lang="en-US" sz="2400" i="1" dirty="0"/>
              <a:t>serial schedule</a:t>
            </a:r>
          </a:p>
          <a:p>
            <a:pPr lvl="2"/>
            <a:endParaRPr lang="en-US" sz="2000" i="1" dirty="0"/>
          </a:p>
          <a:p>
            <a:r>
              <a:rPr lang="en-US" sz="2400" dirty="0"/>
              <a:t>Serializability </a:t>
            </a:r>
            <a:r>
              <a:rPr lang="en-US" sz="2400" dirty="0">
                <a:sym typeface="Wingdings" charset="2"/>
              </a:rPr>
              <a:t> schedule is fine and doesn’t cause inconsistencies</a:t>
            </a:r>
          </a:p>
          <a:p>
            <a:pPr lvl="1"/>
            <a:r>
              <a:rPr lang="en-US" sz="2000" dirty="0">
                <a:sym typeface="Wingdings" charset="2"/>
              </a:rPr>
              <a:t>Since serial schedules are fine</a:t>
            </a:r>
          </a:p>
          <a:p>
            <a:pPr lvl="3"/>
            <a:endParaRPr lang="en-US" sz="1800" dirty="0">
              <a:sym typeface="Wingdings" charset="2"/>
            </a:endParaRPr>
          </a:p>
          <a:p>
            <a:r>
              <a:rPr lang="en-US" sz="2400" dirty="0">
                <a:sym typeface="Wingdings" charset="2"/>
              </a:rPr>
              <a:t>Non-serializable schedules unlikely to result in consistent databases</a:t>
            </a:r>
          </a:p>
          <a:p>
            <a:endParaRPr lang="en-US" sz="1800" dirty="0">
              <a:sym typeface="Wingdings" charset="2"/>
            </a:endParaRPr>
          </a:p>
          <a:p>
            <a:r>
              <a:rPr lang="en-US" sz="2400" dirty="0"/>
              <a:t>Not possible to look at all </a:t>
            </a:r>
            <a:r>
              <a:rPr lang="en-US" sz="2400" i="1" dirty="0"/>
              <a:t>n!</a:t>
            </a:r>
            <a:r>
              <a:rPr lang="en-US" sz="2400" dirty="0"/>
              <a:t> serial schedules to check if the effect is the same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Instead we ensure serializability by allowing or not allowing certain schedules</a:t>
            </a:r>
          </a:p>
          <a:p>
            <a:endParaRPr lang="en-US" sz="2400" dirty="0">
              <a:sym typeface="Wingdings" charset="2"/>
            </a:endParaRPr>
          </a:p>
          <a:p>
            <a:pPr lvl="1">
              <a:buFont typeface="Wingdings 2" charset="2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9375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63" grpId="0" uiExpand="1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Property 1: Serializability</a:t>
            </a:r>
          </a:p>
        </p:txBody>
      </p:sp>
      <p:sp>
        <p:nvSpPr>
          <p:cNvPr id="655363" name="Rectangle 3"/>
          <p:cNvSpPr>
            <a:spLocks noGrp="1" noChangeArrowheads="1"/>
          </p:cNvSpPr>
          <p:nvPr>
            <p:ph idx="1"/>
          </p:nvPr>
        </p:nvSpPr>
        <p:spPr>
          <a:xfrm>
            <a:off x="336550" y="1143000"/>
            <a:ext cx="8578850" cy="4876800"/>
          </a:xfrm>
        </p:spPr>
        <p:txBody>
          <a:bodyPr/>
          <a:lstStyle/>
          <a:p>
            <a:r>
              <a:rPr lang="en-US" sz="2800" dirty="0"/>
              <a:t>However, serializability is considered too expensive to enforce</a:t>
            </a:r>
          </a:p>
          <a:p>
            <a:endParaRPr lang="en-US" sz="2800" dirty="0"/>
          </a:p>
          <a:p>
            <a:r>
              <a:rPr lang="en-US" sz="2800" dirty="0"/>
              <a:t>SQL Standard allows “relaxed” consistency levels</a:t>
            </a:r>
          </a:p>
          <a:p>
            <a:endParaRPr lang="en-US" sz="2800" dirty="0"/>
          </a:p>
          <a:p>
            <a:r>
              <a:rPr lang="en-US" sz="2800" dirty="0"/>
              <a:t>Defined in terms of three desirable properties (or in terms of “anomalies” to avoid)</a:t>
            </a:r>
          </a:p>
          <a:p>
            <a:pPr lvl="1"/>
            <a:r>
              <a:rPr lang="en-US" sz="2400" dirty="0"/>
              <a:t>No phantom phenomenon</a:t>
            </a:r>
          </a:p>
          <a:p>
            <a:pPr lvl="1"/>
            <a:r>
              <a:rPr lang="en-US" sz="2400" dirty="0"/>
              <a:t>Repeatable read</a:t>
            </a:r>
          </a:p>
          <a:p>
            <a:pPr lvl="1"/>
            <a:r>
              <a:rPr lang="en-US" sz="2400" dirty="0"/>
              <a:t>No dirty reads</a:t>
            </a:r>
          </a:p>
        </p:txBody>
      </p:sp>
    </p:spTree>
    <p:extLst>
      <p:ext uri="{BB962C8B-B14F-4D97-AF65-F5344CB8AC3E}">
        <p14:creationId xmlns:p14="http://schemas.microsoft.com/office/powerpoint/2010/main" val="278069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63" grpId="0" uiExpand="1" build="p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1429" y="292844"/>
            <a:ext cx="8458200" cy="7318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Desired Property 2: No Phantom Phenomenon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37628"/>
            <a:ext cx="7688062" cy="5367972"/>
          </a:xfrm>
        </p:spPr>
        <p:txBody>
          <a:bodyPr/>
          <a:lstStyle/>
          <a:p>
            <a:r>
              <a:rPr lang="en-US" sz="2000" dirty="0"/>
              <a:t>Schema: </a:t>
            </a:r>
            <a:r>
              <a:rPr lang="en-US" sz="2000" i="1" dirty="0"/>
              <a:t>accounts(</a:t>
            </a:r>
            <a:r>
              <a:rPr lang="en-US" sz="2000" i="1" dirty="0" err="1"/>
              <a:t>acct_no</a:t>
            </a:r>
            <a:r>
              <a:rPr lang="en-US" sz="2000" i="1" dirty="0"/>
              <a:t>, balance, </a:t>
            </a:r>
            <a:r>
              <a:rPr lang="en-US" sz="2000" i="1" dirty="0" err="1"/>
              <a:t>zipcode</a:t>
            </a:r>
            <a:r>
              <a:rPr lang="en-US" sz="2000" i="1" dirty="0"/>
              <a:t>, …)</a:t>
            </a:r>
          </a:p>
          <a:p>
            <a:r>
              <a:rPr lang="en-US" sz="2000" b="1" dirty="0"/>
              <a:t>Transaction 1:</a:t>
            </a:r>
            <a:r>
              <a:rPr lang="en-US" sz="2000" dirty="0"/>
              <a:t> Find the number of accounts in </a:t>
            </a:r>
            <a:r>
              <a:rPr lang="en-US" sz="2000" i="1" dirty="0" err="1"/>
              <a:t>zipcode</a:t>
            </a:r>
            <a:r>
              <a:rPr lang="en-US" sz="2000" i="1" dirty="0"/>
              <a:t> = 20742, </a:t>
            </a:r>
            <a:r>
              <a:rPr lang="en-US" sz="2000" dirty="0"/>
              <a:t>and divide $1,000,000 between them</a:t>
            </a:r>
            <a:endParaRPr lang="en-US" sz="2000" i="1" dirty="0"/>
          </a:p>
          <a:p>
            <a:r>
              <a:rPr lang="en-US" sz="2000" b="1" dirty="0"/>
              <a:t>Transaction 2:</a:t>
            </a:r>
            <a:r>
              <a:rPr lang="en-US" sz="2000" dirty="0"/>
              <a:t> Insert </a:t>
            </a:r>
            <a:r>
              <a:rPr lang="en-US" sz="2000" i="1" dirty="0"/>
              <a:t>&lt;</a:t>
            </a:r>
            <a:r>
              <a:rPr lang="en-US" sz="2000" i="1" dirty="0" err="1"/>
              <a:t>acctX</a:t>
            </a:r>
            <a:r>
              <a:rPr lang="en-US" sz="2000" i="1" dirty="0"/>
              <a:t>, …, 20742, …&gt;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23C97-B57D-E59B-0BF1-F146235ED1D9}"/>
              </a:ext>
            </a:extLst>
          </p:cNvPr>
          <p:cNvSpPr txBox="1"/>
          <p:nvPr/>
        </p:nvSpPr>
        <p:spPr>
          <a:xfrm>
            <a:off x="342900" y="3140152"/>
            <a:ext cx="4346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1. Transaction 1 counts the number of accounts with </a:t>
            </a:r>
            <a:r>
              <a:rPr lang="en-US" baseline="0" dirty="0" err="1"/>
              <a:t>zipcode</a:t>
            </a:r>
            <a:r>
              <a:rPr lang="en-US" baseline="0" dirty="0"/>
              <a:t> = 20742 (say 100)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592146-3D6A-BF18-088C-D01800E66194}"/>
              </a:ext>
            </a:extLst>
          </p:cNvPr>
          <p:cNvSpPr txBox="1"/>
          <p:nvPr/>
        </p:nvSpPr>
        <p:spPr>
          <a:xfrm>
            <a:off x="337324" y="4004742"/>
            <a:ext cx="4691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2. Transaction 1 computes: </a:t>
            </a:r>
          </a:p>
          <a:p>
            <a:pPr algn="l"/>
            <a:r>
              <a:rPr lang="en-US" baseline="0" dirty="0"/>
              <a:t>         share = 1000000/count</a:t>
            </a:r>
          </a:p>
          <a:p>
            <a:pPr algn="l"/>
            <a:r>
              <a:rPr lang="en-US" baseline="0" dirty="0"/>
              <a:t>                    = 10,000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7DFC82-B992-D60C-63A5-069B5F5C896F}"/>
              </a:ext>
            </a:extLst>
          </p:cNvPr>
          <p:cNvSpPr txBox="1"/>
          <p:nvPr/>
        </p:nvSpPr>
        <p:spPr>
          <a:xfrm>
            <a:off x="5029200" y="4558645"/>
            <a:ext cx="3696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3. Transaction 2 inserts a new account with the same </a:t>
            </a:r>
            <a:r>
              <a:rPr lang="en-US" baseline="0" dirty="0" err="1"/>
              <a:t>zipcode</a:t>
            </a:r>
            <a:endParaRPr lang="en-US" baseline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38F49-6D20-3B00-4A79-3E4903BCD47C}"/>
              </a:ext>
            </a:extLst>
          </p:cNvPr>
          <p:cNvSpPr txBox="1"/>
          <p:nvPr/>
        </p:nvSpPr>
        <p:spPr>
          <a:xfrm>
            <a:off x="337324" y="5329938"/>
            <a:ext cx="4691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4. Transaction 1 goes through and adds “10,000” to every account with </a:t>
            </a:r>
            <a:r>
              <a:rPr lang="en-US" baseline="0" dirty="0" err="1"/>
              <a:t>zipcode</a:t>
            </a:r>
            <a:r>
              <a:rPr lang="en-US" baseline="0" dirty="0"/>
              <a:t> = 20742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885A4-F518-2705-5E1D-568BC75780C1}"/>
              </a:ext>
            </a:extLst>
          </p:cNvPr>
          <p:cNvSpPr txBox="1"/>
          <p:nvPr/>
        </p:nvSpPr>
        <p:spPr>
          <a:xfrm>
            <a:off x="4689647" y="6003391"/>
            <a:ext cx="3365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baseline="0" dirty="0">
                <a:solidFill>
                  <a:srgbClr val="FF0000"/>
                </a:solidFill>
              </a:rPr>
              <a:t>Including the new account</a:t>
            </a:r>
          </a:p>
          <a:p>
            <a:pPr algn="l"/>
            <a:r>
              <a:rPr lang="en-US" i="1" baseline="0" dirty="0">
                <a:solidFill>
                  <a:srgbClr val="FF0000"/>
                </a:solidFill>
              </a:rPr>
              <a:t>So the total amount was higher</a:t>
            </a:r>
          </a:p>
        </p:txBody>
      </p:sp>
    </p:spTree>
    <p:extLst>
      <p:ext uri="{BB962C8B-B14F-4D97-AF65-F5344CB8AC3E}">
        <p14:creationId xmlns:p14="http://schemas.microsoft.com/office/powerpoint/2010/main" val="195272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  <p:bldP spid="4" grpId="0"/>
      <p:bldP spid="5" grpId="0"/>
      <p:bldP spid="6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INSERT INTO &lt;name&gt; (&lt;field names&gt;) VALUES (&lt;field values&gt;)</a:t>
            </a:r>
          </a:p>
          <a:p>
            <a:pPr>
              <a:buNone/>
            </a:pPr>
            <a:r>
              <a:rPr lang="en-US" sz="2400" b="1" dirty="0">
                <a:latin typeface="Helvetica" charset="0"/>
              </a:rPr>
              <a:t>      </a:t>
            </a:r>
            <a:r>
              <a:rPr lang="en-US" sz="2000" b="1" dirty="0">
                <a:latin typeface="Helvetica" charset="0"/>
              </a:rPr>
              <a:t>insert into </a:t>
            </a:r>
            <a:r>
              <a:rPr lang="en-US" sz="2000" i="1" dirty="0">
                <a:latin typeface="Helvetica" charset="0"/>
              </a:rPr>
              <a:t>instructor  </a:t>
            </a:r>
            <a:r>
              <a:rPr lang="en-US" sz="2000" b="1" dirty="0">
                <a:latin typeface="Helvetica" charset="0"/>
              </a:rPr>
              <a:t>values </a:t>
            </a:r>
            <a:r>
              <a:rPr lang="en-US" sz="2000" dirty="0">
                <a:latin typeface="Helvetica" charset="0"/>
              </a:rPr>
              <a:t>(</a:t>
            </a:r>
            <a:r>
              <a:rPr lang="ja-JP" altLang="en-US" sz="2000" dirty="0">
                <a:latin typeface="Helvetica" charset="0"/>
              </a:rPr>
              <a:t>‘</a:t>
            </a:r>
            <a:r>
              <a:rPr lang="en-US" sz="2000" dirty="0">
                <a:latin typeface="Helvetica" charset="0"/>
              </a:rPr>
              <a:t>10211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, 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Smith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, 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Biology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, 66000);</a:t>
            </a:r>
          </a:p>
          <a:p>
            <a:pPr>
              <a:buNone/>
            </a:pPr>
            <a:r>
              <a:rPr lang="en-US" sz="2000" b="1" dirty="0">
                <a:latin typeface="Helvetica" charset="0"/>
              </a:rPr>
              <a:t>       insert into </a:t>
            </a:r>
            <a:r>
              <a:rPr lang="en-US" sz="2000" i="1" dirty="0">
                <a:latin typeface="Helvetica" charset="0"/>
              </a:rPr>
              <a:t>instructor (name, ID) </a:t>
            </a:r>
            <a:r>
              <a:rPr lang="en-US" sz="2000" b="1" dirty="0">
                <a:latin typeface="Helvetica" charset="0"/>
              </a:rPr>
              <a:t>values </a:t>
            </a:r>
            <a:r>
              <a:rPr lang="en-US" sz="2000" dirty="0">
                <a:latin typeface="Helvetica" charset="0"/>
              </a:rPr>
              <a:t>(‘Smith’, </a:t>
            </a:r>
            <a:r>
              <a:rPr lang="ja-JP" altLang="en-US" sz="2000" dirty="0">
                <a:latin typeface="Helvetica" charset="0"/>
              </a:rPr>
              <a:t>‘</a:t>
            </a:r>
            <a:r>
              <a:rPr lang="en-US" sz="2000" dirty="0">
                <a:latin typeface="Helvetica" charset="0"/>
              </a:rPr>
              <a:t>10211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); </a:t>
            </a:r>
          </a:p>
          <a:p>
            <a:pPr>
              <a:buNone/>
            </a:pPr>
            <a:r>
              <a:rPr lang="en-US" sz="2000" dirty="0">
                <a:latin typeface="Helvetica" charset="0"/>
              </a:rPr>
              <a:t>						-- NULL for other two</a:t>
            </a:r>
          </a:p>
          <a:p>
            <a:pPr>
              <a:buNone/>
            </a:pPr>
            <a:r>
              <a:rPr lang="en-US" sz="2000" dirty="0">
                <a:latin typeface="Helvetica" charset="0"/>
              </a:rPr>
              <a:t>       </a:t>
            </a:r>
            <a:r>
              <a:rPr lang="en-US" sz="2000" b="1" dirty="0">
                <a:latin typeface="Helvetica" charset="0"/>
              </a:rPr>
              <a:t>insert into </a:t>
            </a:r>
            <a:r>
              <a:rPr lang="en-US" sz="2000" i="1" dirty="0">
                <a:latin typeface="Helvetica" charset="0"/>
              </a:rPr>
              <a:t>instructor (ID) values (‘10211’); </a:t>
            </a:r>
          </a:p>
          <a:p>
            <a:pPr>
              <a:buNone/>
            </a:pPr>
            <a:r>
              <a:rPr lang="en-US" sz="2000" i="1" dirty="0">
                <a:latin typeface="Helvetica" charset="0"/>
              </a:rPr>
              <a:t>						-- FAIL</a:t>
            </a:r>
            <a:endParaRPr lang="en-US" sz="2000" dirty="0"/>
          </a:p>
          <a:p>
            <a:pPr>
              <a:buNone/>
            </a:pPr>
            <a:endParaRPr lang="en-US" sz="2000" dirty="0"/>
          </a:p>
          <a:p>
            <a:r>
              <a:rPr lang="en-US" sz="2400" dirty="0"/>
              <a:t>DELETE FROM &lt;name&gt; WHERE &lt;condition&gt;</a:t>
            </a:r>
          </a:p>
          <a:p>
            <a:pPr>
              <a:lnSpc>
                <a:spcPct val="110000"/>
              </a:lnSpc>
              <a:buNone/>
            </a:pPr>
            <a:r>
              <a:rPr lang="en-US" sz="2400" dirty="0">
                <a:latin typeface="Calibri" charset="0"/>
              </a:rPr>
              <a:t>			</a:t>
            </a:r>
            <a:r>
              <a:rPr lang="en-US" sz="2400" b="1" dirty="0">
                <a:latin typeface="Calibri" charset="0"/>
              </a:rPr>
              <a:t>delete from</a:t>
            </a:r>
            <a:r>
              <a:rPr lang="en-US" sz="2400" dirty="0">
                <a:latin typeface="Calibri" charset="0"/>
              </a:rPr>
              <a:t> department </a:t>
            </a:r>
            <a:r>
              <a:rPr lang="en-US" sz="2400" b="1" dirty="0">
                <a:latin typeface="Calibri" charset="0"/>
              </a:rPr>
              <a:t>where </a:t>
            </a:r>
            <a:r>
              <a:rPr lang="en-US" sz="2400" dirty="0">
                <a:latin typeface="Calibri" charset="0"/>
              </a:rPr>
              <a:t>budget &lt; 80000;</a:t>
            </a:r>
            <a:endParaRPr lang="en-US" sz="2000" dirty="0">
              <a:latin typeface="Calibri" charset="0"/>
            </a:endParaRPr>
          </a:p>
          <a:p>
            <a:pPr lvl="1">
              <a:lnSpc>
                <a:spcPct val="110000"/>
              </a:lnSpc>
            </a:pP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Syntax is fine, but this command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may be rejected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because of referential integrity constraints.</a:t>
            </a:r>
          </a:p>
          <a:p>
            <a:pPr lvl="1"/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SQL Constructs: Insert/Delete/Update  Tuples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204439" y="208278"/>
            <a:ext cx="84582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Desired Property 3: Repeatable Read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37628"/>
            <a:ext cx="7688062" cy="5367972"/>
          </a:xfrm>
        </p:spPr>
        <p:txBody>
          <a:bodyPr/>
          <a:lstStyle/>
          <a:p>
            <a:r>
              <a:rPr lang="en-US" sz="2000" dirty="0"/>
              <a:t>Schema: </a:t>
            </a:r>
            <a:r>
              <a:rPr lang="en-US" sz="2000" i="1" dirty="0"/>
              <a:t>accounts(</a:t>
            </a:r>
            <a:r>
              <a:rPr lang="en-US" sz="2000" i="1" dirty="0" err="1"/>
              <a:t>acct_no</a:t>
            </a:r>
            <a:r>
              <a:rPr lang="en-US" sz="2000" i="1" dirty="0"/>
              <a:t>, balance, </a:t>
            </a:r>
            <a:r>
              <a:rPr lang="en-US" sz="2000" i="1" dirty="0" err="1"/>
              <a:t>zipcode</a:t>
            </a:r>
            <a:r>
              <a:rPr lang="en-US" sz="2000" i="1" dirty="0"/>
              <a:t>, …)</a:t>
            </a:r>
          </a:p>
          <a:p>
            <a:r>
              <a:rPr lang="en-US" sz="2000" b="1" dirty="0"/>
              <a:t>Transaction 1:</a:t>
            </a:r>
            <a:r>
              <a:rPr lang="en-US" sz="2000" dirty="0"/>
              <a:t> Reads account #10549 twice</a:t>
            </a:r>
            <a:endParaRPr lang="en-US" sz="2000" i="1" dirty="0"/>
          </a:p>
          <a:p>
            <a:r>
              <a:rPr lang="en-US" sz="2000" b="1" dirty="0"/>
              <a:t>Transaction 2:</a:t>
            </a:r>
            <a:r>
              <a:rPr lang="en-US" sz="2000" dirty="0"/>
              <a:t> Updates account #10549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23C97-B57D-E59B-0BF1-F146235ED1D9}"/>
              </a:ext>
            </a:extLst>
          </p:cNvPr>
          <p:cNvSpPr txBox="1"/>
          <p:nvPr/>
        </p:nvSpPr>
        <p:spPr>
          <a:xfrm>
            <a:off x="342900" y="3140152"/>
            <a:ext cx="483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1. Transaction 1 reads account #10549 information to show user the balance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592146-3D6A-BF18-088C-D01800E66194}"/>
              </a:ext>
            </a:extLst>
          </p:cNvPr>
          <p:cNvSpPr txBox="1"/>
          <p:nvPr/>
        </p:nvSpPr>
        <p:spPr>
          <a:xfrm>
            <a:off x="337324" y="4366355"/>
            <a:ext cx="4387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3. Transaction 1 reads/write account #10549 information based on user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7DFC82-B992-D60C-63A5-069B5F5C896F}"/>
              </a:ext>
            </a:extLst>
          </p:cNvPr>
          <p:cNvSpPr txBox="1"/>
          <p:nvPr/>
        </p:nvSpPr>
        <p:spPr>
          <a:xfrm>
            <a:off x="3937309" y="3827983"/>
            <a:ext cx="469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2. Transaction 2 updates account #10549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885A4-F518-2705-5E1D-568BC75780C1}"/>
              </a:ext>
            </a:extLst>
          </p:cNvPr>
          <p:cNvSpPr txBox="1"/>
          <p:nvPr/>
        </p:nvSpPr>
        <p:spPr>
          <a:xfrm>
            <a:off x="3091161" y="5317194"/>
            <a:ext cx="5824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baseline="0" dirty="0">
                <a:solidFill>
                  <a:srgbClr val="FF0000"/>
                </a:solidFill>
              </a:rPr>
              <a:t>Transaction 1 reads a different value the second time</a:t>
            </a:r>
          </a:p>
          <a:p>
            <a:pPr algn="l"/>
            <a:r>
              <a:rPr lang="en-US" i="1" baseline="0" dirty="0">
                <a:solidFill>
                  <a:srgbClr val="FF0000"/>
                </a:solidFill>
              </a:rPr>
              <a:t>(Note: Transaction 1 could “remember” it -- this is assuming that it doesn’t</a:t>
            </a:r>
          </a:p>
        </p:txBody>
      </p:sp>
    </p:spTree>
    <p:extLst>
      <p:ext uri="{BB962C8B-B14F-4D97-AF65-F5344CB8AC3E}">
        <p14:creationId xmlns:p14="http://schemas.microsoft.com/office/powerpoint/2010/main" val="15200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  <p:bldP spid="4" grpId="0"/>
      <p:bldP spid="5" grpId="0"/>
      <p:bldP spid="6" grpId="0"/>
      <p:bldP spid="8" grpId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204439" y="208278"/>
            <a:ext cx="84582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Desired Property 4: No Dirty Read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37628"/>
            <a:ext cx="7688062" cy="5367972"/>
          </a:xfrm>
        </p:spPr>
        <p:txBody>
          <a:bodyPr/>
          <a:lstStyle/>
          <a:p>
            <a:r>
              <a:rPr lang="en-US" sz="2000" dirty="0"/>
              <a:t>Schema: </a:t>
            </a:r>
            <a:r>
              <a:rPr lang="en-US" sz="2000" i="1" dirty="0"/>
              <a:t>accounts(</a:t>
            </a:r>
            <a:r>
              <a:rPr lang="en-US" sz="2000" i="1" dirty="0" err="1"/>
              <a:t>acct_no</a:t>
            </a:r>
            <a:r>
              <a:rPr lang="en-US" sz="2000" i="1" dirty="0"/>
              <a:t>, balance, </a:t>
            </a:r>
            <a:r>
              <a:rPr lang="en-US" sz="2000" i="1" dirty="0" err="1"/>
              <a:t>zipcode</a:t>
            </a:r>
            <a:r>
              <a:rPr lang="en-US" sz="2000" i="1" dirty="0"/>
              <a:t>, …)</a:t>
            </a:r>
          </a:p>
          <a:p>
            <a:r>
              <a:rPr lang="en-US" sz="2000" b="1" dirty="0"/>
              <a:t>Transaction 1:</a:t>
            </a:r>
            <a:r>
              <a:rPr lang="en-US" sz="2000" dirty="0"/>
              <a:t> Reads info for #10549</a:t>
            </a:r>
            <a:endParaRPr lang="en-US" sz="2000" i="1" dirty="0"/>
          </a:p>
          <a:p>
            <a:r>
              <a:rPr lang="en-US" sz="2000" b="1" dirty="0"/>
              <a:t>Transaction 2:</a:t>
            </a:r>
            <a:r>
              <a:rPr lang="en-US" sz="2000" dirty="0"/>
              <a:t> Updates several accounts over a period of time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23C97-B57D-E59B-0BF1-F146235ED1D9}"/>
              </a:ext>
            </a:extLst>
          </p:cNvPr>
          <p:cNvSpPr txBox="1"/>
          <p:nvPr/>
        </p:nvSpPr>
        <p:spPr>
          <a:xfrm>
            <a:off x="0" y="3953016"/>
            <a:ext cx="483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3. Transaction 1 reads info for #10549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7DFC82-B992-D60C-63A5-069B5F5C896F}"/>
              </a:ext>
            </a:extLst>
          </p:cNvPr>
          <p:cNvSpPr txBox="1"/>
          <p:nvPr/>
        </p:nvSpPr>
        <p:spPr>
          <a:xfrm>
            <a:off x="4223524" y="3106923"/>
            <a:ext cx="4691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baseline="0" dirty="0"/>
              <a:t>Transaction 2 starts</a:t>
            </a:r>
          </a:p>
          <a:p>
            <a:pPr marL="342900" indent="-342900" algn="l">
              <a:buAutoNum type="arabicPeriod"/>
            </a:pPr>
            <a:r>
              <a:rPr lang="en-US" baseline="0" dirty="0"/>
              <a:t>Transaction 2 updates #10549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796C3-F3A4-F11C-890F-FD2C1882C297}"/>
              </a:ext>
            </a:extLst>
          </p:cNvPr>
          <p:cNvSpPr txBox="1"/>
          <p:nvPr/>
        </p:nvSpPr>
        <p:spPr>
          <a:xfrm>
            <a:off x="4197504" y="4454369"/>
            <a:ext cx="4691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4. Transaction 2 updates #10342</a:t>
            </a:r>
          </a:p>
          <a:p>
            <a:pPr algn="l"/>
            <a:r>
              <a:rPr lang="en-US" baseline="0" dirty="0"/>
              <a:t>5. Transaction 2 finishes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668DD1-B0BF-9923-C417-B5B3C9CE1E39}"/>
              </a:ext>
            </a:extLst>
          </p:cNvPr>
          <p:cNvSpPr txBox="1"/>
          <p:nvPr/>
        </p:nvSpPr>
        <p:spPr>
          <a:xfrm>
            <a:off x="2258201" y="5596895"/>
            <a:ext cx="5887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i="1" baseline="0" dirty="0">
                <a:solidFill>
                  <a:srgbClr val="FF0000"/>
                </a:solidFill>
              </a:rPr>
              <a:t>Transaction 1 read “uncommitted” (“dirty”) data</a:t>
            </a:r>
          </a:p>
          <a:p>
            <a:pPr algn="l"/>
            <a:r>
              <a:rPr lang="en-US" i="1" baseline="0" dirty="0">
                <a:solidFill>
                  <a:srgbClr val="FF0000"/>
                </a:solidFill>
              </a:rPr>
              <a:t>What if Transaction 2 never finishes, and is rolled back?</a:t>
            </a:r>
          </a:p>
        </p:txBody>
      </p:sp>
    </p:spTree>
    <p:extLst>
      <p:ext uri="{BB962C8B-B14F-4D97-AF65-F5344CB8AC3E}">
        <p14:creationId xmlns:p14="http://schemas.microsoft.com/office/powerpoint/2010/main" val="415241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  <p:bldP spid="4" grpId="0"/>
      <p:bldP spid="6" grpId="0"/>
      <p:bldP spid="2" grpId="0"/>
      <p:bldP spid="3" grpId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latin typeface="Helvetica" charset="0"/>
              </a:rPr>
              <a:t>Weak Levels of Consistency in SQL</a:t>
            </a:r>
          </a:p>
        </p:txBody>
      </p:sp>
      <p:sp>
        <p:nvSpPr>
          <p:cNvPr id="142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79500"/>
            <a:ext cx="82931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Helvetica" charset="0"/>
              </a:rPr>
              <a:t>SQL allows non-serializable executions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Helvetica" charset="0"/>
              </a:rPr>
              <a:t>Unfortunately slightly different interpretations of the different properties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Helvetica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Helvetica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Helvetica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Helvetica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Helvetica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Helvetica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Helvetica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Helvetica" charset="0"/>
              </a:rPr>
              <a:t>In PostgreSQL, can set the level per transaction 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Helvetica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DD8A8E-33F5-F593-ACFF-70E147E1D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2" y="2592567"/>
            <a:ext cx="8867775" cy="1850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78F190-878F-8AE6-A26F-06680FE1197D}"/>
              </a:ext>
            </a:extLst>
          </p:cNvPr>
          <p:cNvSpPr txBox="1"/>
          <p:nvPr/>
        </p:nvSpPr>
        <p:spPr>
          <a:xfrm>
            <a:off x="4457700" y="6490900"/>
            <a:ext cx="4577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/docs/current/transaction-</a:t>
            </a:r>
            <a:r>
              <a:rPr lang="en-US" dirty="0" err="1"/>
              <a:t>iso.html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E7B9D-1D2F-E2F0-8BEA-29BDE6476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5435600"/>
            <a:ext cx="4826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8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8" grpId="0" build="p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latin typeface="Helvetica" charset="0"/>
              </a:rPr>
              <a:t>Weak Levels of Consistency in SQL</a:t>
            </a:r>
          </a:p>
        </p:txBody>
      </p:sp>
      <p:sp>
        <p:nvSpPr>
          <p:cNvPr id="142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79500"/>
            <a:ext cx="82931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many database systems, read committed is default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has to be explicitly changed to serializable when required</a:t>
            </a:r>
          </a:p>
          <a:p>
            <a:pPr lvl="2">
              <a:lnSpc>
                <a:spcPct val="90000"/>
              </a:lnSpc>
            </a:pPr>
            <a:r>
              <a:rPr lang="en-US" sz="20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set isolation level serializable</a:t>
            </a:r>
          </a:p>
          <a:p>
            <a:pPr lvl="2">
              <a:lnSpc>
                <a:spcPct val="90000"/>
              </a:lnSpc>
            </a:pPr>
            <a:endParaRPr lang="en-US" sz="2000" b="1" dirty="0"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MySQL </a:t>
            </a:r>
            <a:r>
              <a:rPr lang="en-US" sz="2000" dirty="0" err="1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InnoDB</a:t>
            </a:r>
            <a:r>
              <a:rPr lang="en-US" sz="2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defaults to repeatable read</a:t>
            </a:r>
          </a:p>
          <a:p>
            <a:pPr>
              <a:lnSpc>
                <a:spcPct val="90000"/>
              </a:lnSpc>
            </a:pPr>
            <a:endParaRPr lang="en-US" sz="2000" dirty="0"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Oracle has no repeatable read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But does support a “</a:t>
            </a:r>
            <a:r>
              <a:rPr lang="en-US" sz="2000" dirty="0" err="1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read_only</a:t>
            </a:r>
            <a:r>
              <a:rPr lang="en-US" sz="2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” mode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Let’s the transaction see all data as of the time it started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Part of what’s called “snapshot isolation” </a:t>
            </a:r>
          </a:p>
          <a:p>
            <a:pPr lvl="1">
              <a:lnSpc>
                <a:spcPct val="90000"/>
              </a:lnSpc>
            </a:pPr>
            <a:endParaRPr lang="en-US" sz="2000" dirty="0"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IBM DB2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Repeatable read is actually “serializable”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Has a different mode called “read stability” -- equivalent to “repeatable read”</a:t>
            </a:r>
          </a:p>
          <a:p>
            <a:pPr lvl="2">
              <a:lnSpc>
                <a:spcPct val="90000"/>
              </a:lnSpc>
            </a:pPr>
            <a:endParaRPr lang="en-US" sz="2000" b="1" dirty="0"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2000" b="1" dirty="0"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30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8" grpId="0" build="p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NOT IN SYLLABUS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700212" y="3113097"/>
            <a:ext cx="5743575" cy="138214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SQLMan</a:t>
            </a:r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: Wielding the Superpower of SQL</a:t>
            </a:r>
          </a:p>
        </p:txBody>
      </p:sp>
    </p:spTree>
    <p:extLst>
      <p:ext uri="{BB962C8B-B14F-4D97-AF65-F5344CB8AC3E}">
        <p14:creationId xmlns:p14="http://schemas.microsoft.com/office/powerpoint/2010/main" val="39597372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F365EC-F778-B549-89BA-EC114723E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https://blog.jooq.org/2016/04/25/10-sql-tricks-that-you-didnt-think-were-possible/</a:t>
            </a:r>
            <a:endParaRPr lang="en-US" dirty="0"/>
          </a:p>
          <a:p>
            <a:pPr lvl="1"/>
            <a:r>
              <a:rPr lang="en-US" dirty="0"/>
              <a:t>Long slide-deck linked off of this page</a:t>
            </a:r>
          </a:p>
          <a:p>
            <a:pPr lvl="1"/>
            <a:r>
              <a:rPr lang="en-US" dirty="0"/>
              <a:t>Complex SQL queries showing how to do things like: do Mandelbrot, solve subset sum problem etc.</a:t>
            </a:r>
          </a:p>
          <a:p>
            <a:endParaRPr lang="en-US" b="1" dirty="0"/>
          </a:p>
          <a:p>
            <a:r>
              <a:rPr lang="en-US" b="1" dirty="0"/>
              <a:t>The </a:t>
            </a:r>
            <a:r>
              <a:rPr lang="en-US" b="1" dirty="0" err="1"/>
              <a:t>MADlib</a:t>
            </a:r>
            <a:r>
              <a:rPr lang="en-US" b="1" dirty="0"/>
              <a:t> Analytics Library or MAD Skills, the SQL; </a:t>
            </a:r>
            <a:r>
              <a:rPr lang="en-US" dirty="0">
                <a:hlinkClick r:id="rId3"/>
              </a:rPr>
              <a:t>https://arxiv.org/abs/1208.4165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www.red-gate.com</a:t>
            </a:r>
            <a:r>
              <a:rPr lang="en-US" dirty="0"/>
              <a:t>/simple-talk/blogs/statistics-</a:t>
            </a:r>
            <a:r>
              <a:rPr lang="en-US" dirty="0" err="1"/>
              <a:t>sql</a:t>
            </a:r>
            <a:r>
              <a:rPr lang="en-US" dirty="0"/>
              <a:t>-simple-linear-regressions/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 with SQL</a:t>
            </a:r>
          </a:p>
        </p:txBody>
      </p:sp>
    </p:spTree>
    <p:extLst>
      <p:ext uri="{BB962C8B-B14F-4D97-AF65-F5344CB8AC3E}">
        <p14:creationId xmlns:p14="http://schemas.microsoft.com/office/powerpoint/2010/main" val="24727922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Everything is a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3E789-BDB2-1F4B-B63B-197697CBE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371600"/>
            <a:ext cx="2438400" cy="1447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200FBF-3754-9442-A931-6E4943C57733}"/>
              </a:ext>
            </a:extLst>
          </p:cNvPr>
          <p:cNvSpPr/>
          <p:nvPr/>
        </p:nvSpPr>
        <p:spPr>
          <a:xfrm>
            <a:off x="4457700" y="631666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https://blog.jooq.org/2016/04/25/10-sql-tricks-that-you-didnt-think-were-possible/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19C09-06A4-264E-866C-1E4439A36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382486"/>
            <a:ext cx="311150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728E37-CCE6-9941-9695-9C29D334E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836875"/>
            <a:ext cx="59817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4680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Recursion can be very powerful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200FBF-3754-9442-A931-6E4943C57733}"/>
              </a:ext>
            </a:extLst>
          </p:cNvPr>
          <p:cNvSpPr/>
          <p:nvPr/>
        </p:nvSpPr>
        <p:spPr>
          <a:xfrm>
            <a:off x="4457700" y="631666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https://blog.jooq.org/2016/04/25/10-sql-tricks-that-you-didnt-think-were-possible/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F1088A-55EF-9D4E-AD1F-7334B690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9264"/>
            <a:ext cx="7789334" cy="495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282BCA-FB5F-A748-98AB-3CC8A7190A5D}"/>
              </a:ext>
            </a:extLst>
          </p:cNvPr>
          <p:cNvSpPr txBox="1"/>
          <p:nvPr/>
        </p:nvSpPr>
        <p:spPr>
          <a:xfrm>
            <a:off x="6732814" y="1905000"/>
            <a:ext cx="205740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Makes SQL Turing-Complete</a:t>
            </a:r>
          </a:p>
        </p:txBody>
      </p:sp>
    </p:spTree>
    <p:extLst>
      <p:ext uri="{BB962C8B-B14F-4D97-AF65-F5344CB8AC3E}">
        <p14:creationId xmlns:p14="http://schemas.microsoft.com/office/powerpoint/2010/main" val="236592711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Window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BD73A-5A64-1049-8DC7-0AD27EC8E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424"/>
            <a:ext cx="9144000" cy="41231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C65A38-F06D-1042-8944-1175E23FEBAC}"/>
              </a:ext>
            </a:extLst>
          </p:cNvPr>
          <p:cNvSpPr/>
          <p:nvPr/>
        </p:nvSpPr>
        <p:spPr>
          <a:xfrm>
            <a:off x="4876800" y="6324600"/>
            <a:ext cx="3998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/docs/9.3/tutorial-</a:t>
            </a:r>
            <a:r>
              <a:rPr lang="en-US" dirty="0" err="1"/>
              <a:t>window.html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2398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Correlation Coefficient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C65A38-F06D-1042-8944-1175E23FEBAC}"/>
              </a:ext>
            </a:extLst>
          </p:cNvPr>
          <p:cNvSpPr/>
          <p:nvPr/>
        </p:nvSpPr>
        <p:spPr>
          <a:xfrm>
            <a:off x="3366570" y="13900"/>
            <a:ext cx="5788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www.red-gate.com</a:t>
            </a:r>
            <a:r>
              <a:rPr lang="en-US" dirty="0"/>
              <a:t>/simple-talk/blogs/statistics-</a:t>
            </a:r>
            <a:r>
              <a:rPr lang="en-US" dirty="0" err="1"/>
              <a:t>sql</a:t>
            </a:r>
            <a:r>
              <a:rPr lang="en-US" dirty="0"/>
              <a:t>-simple-linear-regressions/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264D69-AFFF-064D-9FC1-03516DD7C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9" y="912222"/>
            <a:ext cx="6120653" cy="594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42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DELETE FROM &lt;name&gt; WHERE &lt;condition&gt;</a:t>
            </a:r>
          </a:p>
          <a:p>
            <a:pPr>
              <a:lnSpc>
                <a:spcPct val="110000"/>
              </a:lnSpc>
              <a:buNone/>
            </a:pPr>
            <a:r>
              <a:rPr lang="en-US" sz="2400" dirty="0">
                <a:latin typeface="Calibri" charset="0"/>
              </a:rPr>
              <a:t>			</a:t>
            </a:r>
            <a:r>
              <a:rPr lang="en-US" sz="2400" b="1" dirty="0">
                <a:latin typeface="Calibri" charset="0"/>
              </a:rPr>
              <a:t>delete from</a:t>
            </a:r>
            <a:r>
              <a:rPr lang="en-US" sz="2400" dirty="0">
                <a:latin typeface="Calibri" charset="0"/>
              </a:rPr>
              <a:t> department </a:t>
            </a:r>
            <a:r>
              <a:rPr lang="en-US" sz="2400" b="1" dirty="0">
                <a:latin typeface="Calibri" charset="0"/>
              </a:rPr>
              <a:t>where </a:t>
            </a:r>
            <a:r>
              <a:rPr lang="en-US" sz="2400" dirty="0">
                <a:latin typeface="Calibri" charset="0"/>
              </a:rPr>
              <a:t>budget &lt; 80000;</a:t>
            </a:r>
            <a:endParaRPr lang="en-US" sz="2000" dirty="0">
              <a:latin typeface="Calibri" charset="0"/>
            </a:endParaRPr>
          </a:p>
          <a:p>
            <a:pPr lvl="1"/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464646"/>
                </a:solidFill>
              </a:rPr>
              <a:t>SQL Constructs: Insert/Delete/Update  Tuples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09800"/>
            <a:ext cx="3253362" cy="266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057400"/>
            <a:ext cx="4125746" cy="30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9218" y="4964668"/>
            <a:ext cx="196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/>
              <a:t>Instructor relation</a:t>
            </a:r>
          </a:p>
        </p:txBody>
      </p:sp>
      <p:sp>
        <p:nvSpPr>
          <p:cNvPr id="7" name="Oval 6"/>
          <p:cNvSpPr/>
          <p:nvPr/>
        </p:nvSpPr>
        <p:spPr>
          <a:xfrm>
            <a:off x="152400" y="35052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05400" y="32766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105400" y="38862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2400" y="5029200"/>
            <a:ext cx="5827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We can choose what happens: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Reject the delete, or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Delete the rows in Instructor (may be a cascade), or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Set the appropriate values in Instructor to NULL</a:t>
            </a:r>
          </a:p>
        </p:txBody>
      </p:sp>
    </p:spTree>
    <p:extLst>
      <p:ext uri="{BB962C8B-B14F-4D97-AF65-F5344CB8AC3E}">
        <p14:creationId xmlns:p14="http://schemas.microsoft.com/office/powerpoint/2010/main" val="40267399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D3DE77-0073-654B-882A-63C3E5BB0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2160" y="1099457"/>
            <a:ext cx="4816560" cy="5105400"/>
          </a:xfrm>
        </p:spPr>
        <p:txBody>
          <a:bodyPr/>
          <a:lstStyle/>
          <a:p>
            <a:r>
              <a:rPr lang="en-US" sz="2000" dirty="0"/>
              <a:t>Recursive algorithm to assign weights to the nodes of a graph (Web Link Graph)</a:t>
            </a:r>
          </a:p>
          <a:p>
            <a:r>
              <a:rPr lang="en-US" sz="2000" dirty="0"/>
              <a:t>Weight for a node depends on the weights of the nodes that point to it</a:t>
            </a:r>
          </a:p>
          <a:p>
            <a:r>
              <a:rPr lang="en-US" sz="2000" dirty="0"/>
              <a:t>Typically done in iterations till “convergence”</a:t>
            </a:r>
          </a:p>
          <a:p>
            <a:r>
              <a:rPr lang="en-US" sz="2000" dirty="0"/>
              <a:t>Not obvious that you can do it in SQL, but:</a:t>
            </a:r>
          </a:p>
          <a:p>
            <a:pPr lvl="1"/>
            <a:r>
              <a:rPr lang="en-US" sz="1800" dirty="0"/>
              <a:t>Each iteration is just a LEFT OUTERJOIN</a:t>
            </a:r>
          </a:p>
          <a:p>
            <a:pPr lvl="1"/>
            <a:r>
              <a:rPr lang="en-US" sz="1800" dirty="0"/>
              <a:t>Stopping condition is trickier</a:t>
            </a:r>
          </a:p>
          <a:p>
            <a:r>
              <a:rPr lang="en-US" sz="2200" dirty="0"/>
              <a:t>Other ways to do it as well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Page Rank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C65A38-F06D-1042-8944-1175E23FEBAC}"/>
              </a:ext>
            </a:extLst>
          </p:cNvPr>
          <p:cNvSpPr/>
          <p:nvPr/>
        </p:nvSpPr>
        <p:spPr>
          <a:xfrm>
            <a:off x="3744686" y="6204857"/>
            <a:ext cx="5410200" cy="379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devnambi.com</a:t>
            </a:r>
            <a:r>
              <a:rPr lang="en-US" sz="2800" dirty="0"/>
              <a:t>/2013/</a:t>
            </a:r>
            <a:r>
              <a:rPr lang="en-US" sz="2800" dirty="0" err="1"/>
              <a:t>pagerank.html</a:t>
            </a:r>
            <a:endParaRPr lang="en-US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772F39-238A-F144-AA6D-3E87788B4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761" y="762000"/>
            <a:ext cx="4251239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99573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08EC6E-FABC-B640-95D6-0CEABD489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36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29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DELETE FROM &lt;name&gt; WHERE &lt;condition&gt;</a:t>
            </a:r>
          </a:p>
          <a:p>
            <a:pPr>
              <a:lnSpc>
                <a:spcPct val="110000"/>
              </a:lnSpc>
              <a:buNone/>
            </a:pPr>
            <a:r>
              <a:rPr lang="en-US" sz="2400" dirty="0">
                <a:latin typeface="Calibri" charset="0"/>
              </a:rPr>
              <a:t>			</a:t>
            </a:r>
            <a:r>
              <a:rPr lang="en-US" sz="2400" b="1" dirty="0">
                <a:latin typeface="Calibri" charset="0"/>
              </a:rPr>
              <a:t>delete from</a:t>
            </a:r>
            <a:r>
              <a:rPr lang="en-US" sz="2400" dirty="0">
                <a:latin typeface="Calibri" charset="0"/>
              </a:rPr>
              <a:t> department </a:t>
            </a:r>
            <a:r>
              <a:rPr lang="en-US" sz="2400" b="1" dirty="0">
                <a:latin typeface="Calibri" charset="0"/>
              </a:rPr>
              <a:t>where </a:t>
            </a:r>
            <a:r>
              <a:rPr lang="en-US" sz="2400" dirty="0">
                <a:latin typeface="Calibri" charset="0"/>
              </a:rPr>
              <a:t>budget &lt; 80000;</a:t>
            </a:r>
            <a:endParaRPr lang="en-US" sz="2000" dirty="0">
              <a:latin typeface="Calibri" charset="0"/>
            </a:endParaRPr>
          </a:p>
          <a:p>
            <a:pPr lvl="1"/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464646"/>
                </a:solidFill>
              </a:rPr>
              <a:t>SQL Constructs: Insert/Delete/Update  Tuples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" y="4876800"/>
            <a:ext cx="7353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We can choose what happens: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Reject the delete (</a:t>
            </a:r>
            <a:r>
              <a:rPr lang="en-US" baseline="0" dirty="0">
                <a:solidFill>
                  <a:srgbClr val="FF0000"/>
                </a:solidFill>
              </a:rPr>
              <a:t>nothing</a:t>
            </a:r>
            <a:r>
              <a:rPr lang="en-US" baseline="0" dirty="0"/>
              <a:t>), or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Delete the rows in Instructor (</a:t>
            </a:r>
            <a:r>
              <a:rPr lang="en-US" baseline="0" dirty="0">
                <a:solidFill>
                  <a:srgbClr val="FF0000"/>
                </a:solidFill>
              </a:rPr>
              <a:t>on delete cascade</a:t>
            </a:r>
            <a:r>
              <a:rPr lang="en-US" baseline="0" dirty="0"/>
              <a:t>), or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Set the appropriate values in Instructor to NULL (</a:t>
            </a:r>
            <a:r>
              <a:rPr lang="en-US" baseline="0" dirty="0">
                <a:solidFill>
                  <a:srgbClr val="FF0000"/>
                </a:solidFill>
              </a:rPr>
              <a:t>on delete set null</a:t>
            </a:r>
            <a:r>
              <a:rPr lang="en-US" baseline="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2057400"/>
            <a:ext cx="746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aseline="0" dirty="0">
                <a:solidFill>
                  <a:srgbClr val="400BD9"/>
                </a:solidFill>
                <a:latin typeface="Monaco"/>
              </a:rPr>
              <a:t>create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aseline="0" dirty="0">
                <a:solidFill>
                  <a:srgbClr val="C814C9"/>
                </a:solidFill>
                <a:latin typeface="Monaco"/>
              </a:rPr>
              <a:t>table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instructor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(ID         </a:t>
            </a:r>
            <a:r>
              <a:rPr lang="en-US" sz="1600" baseline="0" dirty="0" err="1">
                <a:solidFill>
                  <a:srgbClr val="B42419"/>
                </a:solidFill>
                <a:latin typeface="Monaco"/>
              </a:rPr>
              <a:t>varchar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5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),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name           </a:t>
            </a:r>
            <a:r>
              <a:rPr lang="en-US" sz="1600" baseline="0" dirty="0" err="1">
                <a:solidFill>
                  <a:srgbClr val="B42419"/>
                </a:solidFill>
                <a:latin typeface="Monaco"/>
              </a:rPr>
              <a:t>varchar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20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 </a:t>
            </a:r>
            <a:r>
              <a:rPr lang="en-US" sz="1600" baseline="0" dirty="0">
                <a:solidFill>
                  <a:srgbClr val="400BD9"/>
                </a:solidFill>
                <a:latin typeface="Monaco"/>
              </a:rPr>
              <a:t>not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aseline="0" dirty="0">
                <a:solidFill>
                  <a:srgbClr val="C814C9"/>
                </a:solidFill>
                <a:latin typeface="Monaco"/>
              </a:rPr>
              <a:t>null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,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</a:t>
            </a:r>
            <a:r>
              <a:rPr lang="en-US" sz="1600" baseline="0" dirty="0" err="1">
                <a:solidFill>
                  <a:srgbClr val="000000"/>
                </a:solidFill>
                <a:latin typeface="Monaco"/>
              </a:rPr>
              <a:t>dept_name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 </a:t>
            </a:r>
            <a:r>
              <a:rPr lang="en-US" sz="1600" baseline="0" dirty="0" err="1">
                <a:solidFill>
                  <a:srgbClr val="B42419"/>
                </a:solidFill>
                <a:latin typeface="Monaco"/>
              </a:rPr>
              <a:t>varchar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20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),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salary         numeric(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8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,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2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 </a:t>
            </a:r>
            <a:r>
              <a:rPr lang="en-US" sz="1600" baseline="0" dirty="0">
                <a:solidFill>
                  <a:srgbClr val="C814C9"/>
                </a:solidFill>
                <a:latin typeface="Monaco"/>
              </a:rPr>
              <a:t>check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(salary &gt; 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29000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),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primary key (ID),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foreign key (</a:t>
            </a:r>
            <a:r>
              <a:rPr lang="en-US" sz="1600" baseline="0" dirty="0" err="1">
                <a:solidFill>
                  <a:srgbClr val="000000"/>
                </a:solidFill>
                <a:latin typeface="Monaco"/>
              </a:rPr>
              <a:t>dept_name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 references department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   </a:t>
            </a:r>
            <a:r>
              <a:rPr lang="en-US" sz="1600" baseline="0" dirty="0">
                <a:solidFill>
                  <a:srgbClr val="C814C9"/>
                </a:solidFill>
                <a:latin typeface="Monaco"/>
              </a:rPr>
              <a:t>on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aseline="0" dirty="0">
                <a:solidFill>
                  <a:srgbClr val="400BD9"/>
                </a:solidFill>
                <a:latin typeface="Monaco"/>
              </a:rPr>
              <a:t>delete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aseline="0" dirty="0">
                <a:solidFill>
                  <a:srgbClr val="400BD9"/>
                </a:solidFill>
                <a:latin typeface="Monaco"/>
              </a:rPr>
              <a:t>set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aseline="0" dirty="0">
                <a:solidFill>
                  <a:srgbClr val="C814C9"/>
                </a:solidFill>
                <a:latin typeface="Monaco"/>
              </a:rPr>
              <a:t>null</a:t>
            </a:r>
            <a:endParaRPr lang="en-US" sz="1600" baseline="0" dirty="0">
              <a:solidFill>
                <a:srgbClr val="000000"/>
              </a:solidFill>
              <a:latin typeface="Monaco"/>
            </a:endParaRP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);</a:t>
            </a:r>
          </a:p>
          <a:p>
            <a:pPr algn="l"/>
            <a:endParaRPr lang="en-US" sz="1600" baseline="0" dirty="0"/>
          </a:p>
        </p:txBody>
      </p:sp>
      <p:sp>
        <p:nvSpPr>
          <p:cNvPr id="6" name="Oval 5"/>
          <p:cNvSpPr/>
          <p:nvPr/>
        </p:nvSpPr>
        <p:spPr>
          <a:xfrm>
            <a:off x="914400" y="37338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89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105400"/>
          </a:xfrm>
        </p:spPr>
        <p:txBody>
          <a:bodyPr/>
          <a:lstStyle/>
          <a:p>
            <a:r>
              <a:rPr lang="en-US" sz="2400" dirty="0"/>
              <a:t>DELETE FROM &lt;name&gt; WHERE &lt;condition&gt;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solidFill>
                  <a:srgbClr val="0000FF"/>
                </a:solidFill>
                <a:latin typeface="Calibri" charset="0"/>
              </a:rPr>
              <a:t>Delete all classrooms </a:t>
            </a:r>
            <a:r>
              <a:rPr lang="en-US" sz="2400">
                <a:solidFill>
                  <a:srgbClr val="0000FF"/>
                </a:solidFill>
                <a:latin typeface="Calibri" charset="0"/>
              </a:rPr>
              <a:t>with capacity </a:t>
            </a:r>
            <a:r>
              <a:rPr lang="en-US" sz="2400" dirty="0">
                <a:solidFill>
                  <a:srgbClr val="0000FF"/>
                </a:solidFill>
                <a:latin typeface="Calibri" charset="0"/>
              </a:rPr>
              <a:t>below average</a:t>
            </a:r>
          </a:p>
          <a:p>
            <a:pPr lvl="1">
              <a:lnSpc>
                <a:spcPct val="110000"/>
              </a:lnSpc>
              <a:buNone/>
            </a:pPr>
            <a:r>
              <a:rPr lang="en-US" sz="2400" dirty="0">
                <a:latin typeface="Calibri" charset="0"/>
              </a:rPr>
              <a:t>			</a:t>
            </a:r>
            <a:r>
              <a:rPr lang="en-US" sz="2400" b="1" dirty="0">
                <a:latin typeface="Calibri" charset="0"/>
              </a:rPr>
              <a:t>delete from</a:t>
            </a:r>
            <a:r>
              <a:rPr lang="en-US" sz="2400" dirty="0">
                <a:latin typeface="Calibri" charset="0"/>
              </a:rPr>
              <a:t> classroom </a:t>
            </a:r>
            <a:r>
              <a:rPr lang="en-US" sz="2400" b="1" dirty="0">
                <a:latin typeface="Calibri" charset="0"/>
              </a:rPr>
              <a:t>where </a:t>
            </a:r>
            <a:r>
              <a:rPr lang="en-US" sz="2400" dirty="0">
                <a:latin typeface="Calibri" charset="0"/>
              </a:rPr>
              <a:t>capacity &lt; </a:t>
            </a:r>
          </a:p>
          <a:p>
            <a:pPr lvl="1">
              <a:lnSpc>
                <a:spcPct val="110000"/>
              </a:lnSpc>
              <a:buNone/>
            </a:pPr>
            <a:r>
              <a:rPr lang="en-US" sz="2400" dirty="0">
                <a:latin typeface="Calibri" charset="0"/>
              </a:rPr>
              <a:t>					(</a:t>
            </a:r>
            <a:r>
              <a:rPr lang="en-US" sz="2400" b="1" dirty="0">
                <a:latin typeface="Calibri" charset="0"/>
              </a:rPr>
              <a:t>select </a:t>
            </a:r>
            <a:r>
              <a:rPr lang="en-US" sz="2400" b="1" dirty="0" err="1">
                <a:latin typeface="Calibri" charset="0"/>
              </a:rPr>
              <a:t>avg</a:t>
            </a:r>
            <a:r>
              <a:rPr lang="en-US" sz="2400" b="1" dirty="0">
                <a:latin typeface="Calibri" charset="0"/>
              </a:rPr>
              <a:t>(</a:t>
            </a:r>
            <a:r>
              <a:rPr lang="en-US" sz="2400" dirty="0">
                <a:latin typeface="Calibri" charset="0"/>
              </a:rPr>
              <a:t>capacity) </a:t>
            </a:r>
            <a:r>
              <a:rPr lang="en-US" sz="2400" b="1" dirty="0">
                <a:latin typeface="Calibri" charset="0"/>
              </a:rPr>
              <a:t>from</a:t>
            </a:r>
            <a:r>
              <a:rPr lang="en-US" sz="2400" dirty="0">
                <a:latin typeface="Calibri" charset="0"/>
              </a:rPr>
              <a:t> classroom);</a:t>
            </a:r>
            <a:endParaRPr kumimoji="1" lang="en-US" dirty="0">
              <a:solidFill>
                <a:srgbClr val="000000"/>
              </a:solidFill>
              <a:latin typeface="Helvetica" charset="0"/>
            </a:endParaRPr>
          </a:p>
          <a:p>
            <a:pPr lvl="3">
              <a:lnSpc>
                <a:spcPct val="110000"/>
              </a:lnSpc>
            </a:pPr>
            <a:endParaRPr kumimoji="1" lang="en-US" dirty="0">
              <a:solidFill>
                <a:srgbClr val="000000"/>
              </a:solidFill>
              <a:latin typeface="Helvetica" charset="0"/>
            </a:endParaRPr>
          </a:p>
          <a:p>
            <a:pPr lvl="1">
              <a:lnSpc>
                <a:spcPct val="110000"/>
              </a:lnSpc>
            </a:pP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Problem:  as we delete tuples</a:t>
            </a:r>
            <a:r>
              <a:rPr kumimoji="1" lang="en-US" i="1" dirty="0">
                <a:solidFill>
                  <a:srgbClr val="000000"/>
                </a:solidFill>
                <a:latin typeface="Helvetica" charset="0"/>
              </a:rPr>
              <a:t>,</a:t>
            </a: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 the average capacity changes</a:t>
            </a:r>
          </a:p>
          <a:p>
            <a:pPr lvl="3">
              <a:lnSpc>
                <a:spcPct val="110000"/>
              </a:lnSpc>
            </a:pPr>
            <a:endParaRPr kumimoji="1" lang="en-US" dirty="0">
              <a:solidFill>
                <a:srgbClr val="000000"/>
              </a:solidFill>
              <a:latin typeface="Helvetica" charset="0"/>
            </a:endParaRPr>
          </a:p>
          <a:p>
            <a:pPr lvl="1">
              <a:lnSpc>
                <a:spcPct val="110000"/>
              </a:lnSpc>
            </a:pP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Solution used in SQL:</a:t>
            </a:r>
          </a:p>
          <a:p>
            <a:pPr lvl="2">
              <a:lnSpc>
                <a:spcPct val="110000"/>
              </a:lnSpc>
            </a:pP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First, compute </a:t>
            </a:r>
            <a:r>
              <a:rPr kumimoji="1" lang="en-US" b="1" dirty="0" err="1">
                <a:solidFill>
                  <a:srgbClr val="000000"/>
                </a:solidFill>
                <a:latin typeface="Helvetica" charset="0"/>
              </a:rPr>
              <a:t>avg</a:t>
            </a: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 capacity and find all tuples to delete</a:t>
            </a:r>
          </a:p>
          <a:p>
            <a:pPr lvl="2">
              <a:lnSpc>
                <a:spcPct val="110000"/>
              </a:lnSpc>
            </a:pP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Next, delete all tuples found above (without </a:t>
            </a:r>
            <a:r>
              <a:rPr kumimoji="1" lang="en-US" dirty="0" err="1">
                <a:solidFill>
                  <a:srgbClr val="000000"/>
                </a:solidFill>
                <a:latin typeface="Helvetica" charset="0"/>
              </a:rPr>
              <a:t>recomputing</a:t>
            </a: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kumimoji="1" lang="en-US" b="1" dirty="0" err="1">
                <a:solidFill>
                  <a:srgbClr val="000000"/>
                </a:solidFill>
                <a:latin typeface="Helvetica" charset="0"/>
              </a:rPr>
              <a:t>avg</a:t>
            </a: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 or retesting the tuples)</a:t>
            </a:r>
          </a:p>
          <a:p>
            <a:pPr lvl="3">
              <a:lnSpc>
                <a:spcPct val="110000"/>
              </a:lnSpc>
            </a:pPr>
            <a:endParaRPr kumimoji="1" lang="en-US" dirty="0">
              <a:solidFill>
                <a:srgbClr val="000000"/>
              </a:solidFill>
              <a:latin typeface="Helvetica" charset="0"/>
            </a:endParaRPr>
          </a:p>
          <a:p>
            <a:pPr lvl="1">
              <a:lnSpc>
                <a:spcPct val="110000"/>
              </a:lnSpc>
            </a:pPr>
            <a:r>
              <a:rPr kumimoji="1" lang="en-US" sz="2400" dirty="0">
                <a:solidFill>
                  <a:srgbClr val="000000"/>
                </a:solidFill>
                <a:latin typeface="Helvetica" charset="0"/>
              </a:rPr>
              <a:t>E.g. consider the query: </a:t>
            </a:r>
            <a:r>
              <a:rPr kumimoji="1" lang="en-US" sz="2400" dirty="0">
                <a:solidFill>
                  <a:srgbClr val="0000FF"/>
                </a:solidFill>
                <a:latin typeface="Helvetica" charset="0"/>
              </a:rPr>
              <a:t>delete the smallest classroom</a:t>
            </a:r>
            <a:endParaRPr lang="en-US" sz="2400" dirty="0">
              <a:solidFill>
                <a:srgbClr val="0000FF"/>
              </a:solidFill>
              <a:latin typeface="Times New Roman" charset="0"/>
            </a:endParaRPr>
          </a:p>
          <a:p>
            <a:pPr lvl="1">
              <a:lnSpc>
                <a:spcPct val="110000"/>
              </a:lnSpc>
            </a:pPr>
            <a:endParaRPr lang="en-US" sz="2400" dirty="0">
              <a:latin typeface="Calibri" charset="0"/>
            </a:endParaRPr>
          </a:p>
          <a:p>
            <a:pPr lvl="1"/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464646"/>
                </a:solidFill>
              </a:rPr>
              <a:t>SQL Constructs: Insert/Delete/Update  Tuples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rgbClr val="464646"/>
                </a:solidFill>
              </a:rPr>
              <a:t>SQL Constructs: Insert/Delete/Update  Tuples</a:t>
            </a:r>
            <a:endParaRPr lang="en-US" sz="3600" dirty="0"/>
          </a:p>
        </p:txBody>
      </p:sp>
      <p:sp>
        <p:nvSpPr>
          <p:cNvPr id="8785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UPDATE &lt;name&gt; SET &lt;field name&gt; = &lt;value&gt; WHERE &lt;condition&gt;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libri" charset="0"/>
              </a:rPr>
              <a:t>Increase all </a:t>
            </a:r>
            <a:r>
              <a:rPr lang="en-US" dirty="0" err="1">
                <a:solidFill>
                  <a:srgbClr val="0000FF"/>
                </a:solidFill>
                <a:latin typeface="Calibri" charset="0"/>
              </a:rPr>
              <a:t>salaries’s</a:t>
            </a:r>
            <a:r>
              <a:rPr lang="en-US" dirty="0">
                <a:solidFill>
                  <a:srgbClr val="0000FF"/>
                </a:solidFill>
                <a:latin typeface="Calibri" charset="0"/>
              </a:rPr>
              <a:t> over $100,000 by 6%, all other receive 5%.</a:t>
            </a:r>
          </a:p>
          <a:p>
            <a:pPr lvl="1"/>
            <a:r>
              <a:rPr lang="en-US" dirty="0">
                <a:latin typeface="Calibri" charset="0"/>
              </a:rPr>
              <a:t>Write two update statements: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</a:rPr>
              <a:t>       update instructor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	set salary = salary </a:t>
            </a:r>
            <a:r>
              <a:rPr lang="en-US" dirty="0">
                <a:latin typeface="Calibri" charset="0"/>
                <a:sym typeface="Symbol" charset="2"/>
              </a:rPr>
              <a:t> 1.06</a:t>
            </a:r>
            <a:br>
              <a:rPr lang="en-US" dirty="0">
                <a:latin typeface="Calibri" charset="0"/>
                <a:sym typeface="Symbol" charset="2"/>
              </a:rPr>
            </a:br>
            <a:r>
              <a:rPr lang="en-US" dirty="0">
                <a:latin typeface="Calibri" charset="0"/>
                <a:sym typeface="Symbol" charset="2"/>
              </a:rPr>
              <a:t>	where salary &gt; 100000;</a:t>
            </a:r>
          </a:p>
          <a:p>
            <a:pPr lvl="1"/>
            <a:endParaRPr lang="en-US" dirty="0">
              <a:latin typeface="Calibri" charset="0"/>
              <a:sym typeface="Symbol" charset="2"/>
            </a:endParaRPr>
          </a:p>
          <a:p>
            <a:pPr lvl="1">
              <a:spcAft>
                <a:spcPts val="600"/>
              </a:spcAft>
              <a:buFont typeface="Verdana" charset="0"/>
              <a:buNone/>
            </a:pPr>
            <a:r>
              <a:rPr lang="en-US" dirty="0">
                <a:latin typeface="Calibri" charset="0"/>
                <a:sym typeface="Symbol" charset="2"/>
              </a:rPr>
              <a:t> 	    update instructor</a:t>
            </a:r>
            <a:br>
              <a:rPr lang="en-US" dirty="0">
                <a:latin typeface="Calibri" charset="0"/>
                <a:sym typeface="Symbol" charset="2"/>
              </a:rPr>
            </a:br>
            <a:r>
              <a:rPr lang="en-US" dirty="0">
                <a:latin typeface="Calibri" charset="0"/>
                <a:sym typeface="Symbol" charset="2"/>
              </a:rPr>
              <a:t>	set salary = salary  1.05</a:t>
            </a:r>
            <a:br>
              <a:rPr lang="en-US" dirty="0">
                <a:latin typeface="Calibri" charset="0"/>
                <a:sym typeface="Symbol" charset="2"/>
              </a:rPr>
            </a:br>
            <a:r>
              <a:rPr lang="en-US" dirty="0">
                <a:latin typeface="Calibri" charset="0"/>
                <a:sym typeface="Symbol" charset="2"/>
              </a:rPr>
              <a:t>	where salary  10000;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alibri" charset="0"/>
                <a:sym typeface="Symbol" charset="2"/>
              </a:rPr>
              <a:t>The order is important</a:t>
            </a:r>
          </a:p>
          <a:p>
            <a:pPr lvl="1"/>
            <a:r>
              <a:rPr lang="en-US" dirty="0">
                <a:latin typeface="Calibri" charset="0"/>
                <a:sym typeface="Symbol" charset="2"/>
              </a:rPr>
              <a:t>Can be done better using the </a:t>
            </a:r>
            <a:r>
              <a:rPr lang="en-US" u="sng" dirty="0">
                <a:latin typeface="Calibri" charset="0"/>
                <a:sym typeface="Symbol" charset="2"/>
              </a:rPr>
              <a:t>case</a:t>
            </a:r>
            <a:r>
              <a:rPr lang="en-US" dirty="0">
                <a:latin typeface="Calibri" charset="0"/>
                <a:sym typeface="Symbol" charset="2"/>
              </a:rPr>
              <a:t> statement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rgbClr val="464646"/>
                </a:solidFill>
              </a:rPr>
              <a:t>SQL Constructs: Insert/Delete/Update  Tuples</a:t>
            </a:r>
            <a:endParaRPr lang="en-US" sz="3600" dirty="0"/>
          </a:p>
        </p:txBody>
      </p:sp>
      <p:sp>
        <p:nvSpPr>
          <p:cNvPr id="8785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UPDATE &lt;name&gt; SET &lt;field name&gt; = &lt;value&gt; WHERE &lt;condition&gt;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libri" charset="0"/>
              </a:rPr>
              <a:t>Increase all </a:t>
            </a:r>
            <a:r>
              <a:rPr lang="en-US" dirty="0" err="1">
                <a:solidFill>
                  <a:srgbClr val="0000FF"/>
                </a:solidFill>
                <a:latin typeface="Calibri" charset="0"/>
              </a:rPr>
              <a:t>salaries’s</a:t>
            </a:r>
            <a:r>
              <a:rPr lang="en-US" dirty="0">
                <a:solidFill>
                  <a:srgbClr val="0000FF"/>
                </a:solidFill>
                <a:latin typeface="Calibri" charset="0"/>
              </a:rPr>
              <a:t> over $100,000 by 6%, all other receive 5%.</a:t>
            </a:r>
          </a:p>
          <a:p>
            <a:pPr lvl="1"/>
            <a:r>
              <a:rPr lang="en-US" dirty="0">
                <a:latin typeface="Calibri" charset="0"/>
                <a:sym typeface="Symbol" charset="2"/>
              </a:rPr>
              <a:t>Can be done better using the </a:t>
            </a:r>
            <a:r>
              <a:rPr lang="en-US" u="sng" dirty="0">
                <a:latin typeface="Calibri" charset="0"/>
                <a:sym typeface="Symbol" charset="2"/>
              </a:rPr>
              <a:t>case</a:t>
            </a:r>
            <a:r>
              <a:rPr lang="en-US" dirty="0">
                <a:latin typeface="Calibri" charset="0"/>
                <a:sym typeface="Symbol" charset="2"/>
              </a:rPr>
              <a:t> statement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</a:rPr>
              <a:t>       update instructor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   set salary =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</a:rPr>
              <a:t>			case 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</a:rPr>
              <a:t>			      when salary &gt; 100000 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</a:rPr>
              <a:t>				then salary </a:t>
            </a:r>
            <a:r>
              <a:rPr lang="en-US" dirty="0">
                <a:latin typeface="Calibri" charset="0"/>
                <a:sym typeface="Symbol" charset="2"/>
              </a:rPr>
              <a:t> 1.06</a:t>
            </a:r>
          </a:p>
          <a:p>
            <a:pPr lvl="1">
              <a:buNone/>
            </a:pPr>
            <a:r>
              <a:rPr lang="en-US" dirty="0">
                <a:latin typeface="Calibri" charset="0"/>
              </a:rPr>
              <a:t>			      when salary &lt;= 100000 </a:t>
            </a:r>
          </a:p>
          <a:p>
            <a:pPr lvl="1">
              <a:buNone/>
            </a:pPr>
            <a:r>
              <a:rPr lang="en-US" dirty="0">
                <a:latin typeface="Calibri" charset="0"/>
              </a:rPr>
              <a:t>				then salary </a:t>
            </a:r>
            <a:r>
              <a:rPr lang="en-US" dirty="0">
                <a:latin typeface="Calibri" charset="0"/>
                <a:sym typeface="Symbol" charset="2"/>
              </a:rPr>
              <a:t> 1.05</a:t>
            </a:r>
          </a:p>
          <a:p>
            <a:pPr lvl="1">
              <a:buNone/>
            </a:pPr>
            <a:r>
              <a:rPr lang="en-US" dirty="0">
                <a:latin typeface="Calibri" charset="0"/>
                <a:sym typeface="Symbol" charset="2"/>
              </a:rPr>
              <a:t>			end;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028825" y="3091434"/>
            <a:ext cx="508635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SQL: Querying Basics</a:t>
            </a:r>
          </a:p>
        </p:txBody>
      </p:sp>
    </p:spTree>
    <p:extLst>
      <p:ext uri="{BB962C8B-B14F-4D97-AF65-F5344CB8AC3E}">
        <p14:creationId xmlns:p14="http://schemas.microsoft.com/office/powerpoint/2010/main" val="1462358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3.3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Single-table Queries in SQL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Multi-table Queries using Cartesian Product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Difference between Cartesian Product and “Natural Join”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Careful with using “natural join” keyword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Querying Basics</a:t>
            </a:r>
          </a:p>
        </p:txBody>
      </p:sp>
    </p:spTree>
    <p:extLst>
      <p:ext uri="{BB962C8B-B14F-4D97-AF65-F5344CB8AC3E}">
        <p14:creationId xmlns:p14="http://schemas.microsoft.com/office/powerpoint/2010/main" val="1799295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2.1, 2.2, 2.4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Relational Model Key Concepts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Domains of Table Attributes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Null Values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Schema Diagrams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3257522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Query Structure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143000"/>
            <a:ext cx="3581400" cy="1752600"/>
          </a:xfrm>
        </p:spPr>
        <p:txBody>
          <a:bodyPr/>
          <a:lstStyle/>
          <a:p>
            <a:pPr marL="109537" indent="0">
              <a:buNone/>
            </a:pPr>
            <a:r>
              <a:rPr lang="en-US" sz="2800" b="1" dirty="0">
                <a:latin typeface="Helvetica" charset="0"/>
              </a:rPr>
              <a:t>select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i="1" baseline="-25000" dirty="0">
                <a:latin typeface="Helvetica" charset="0"/>
              </a:rPr>
              <a:t>n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from</a:t>
            </a:r>
            <a:r>
              <a:rPr lang="en-US" sz="2800" dirty="0">
                <a:latin typeface="Helvetica" charset="0"/>
              </a:rPr>
              <a:t>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 err="1">
                <a:latin typeface="Helvetica" charset="0"/>
              </a:rPr>
              <a:t>r</a:t>
            </a:r>
            <a:r>
              <a:rPr lang="en-US" sz="2800" i="1" baseline="-25000" dirty="0" err="1">
                <a:latin typeface="Helvetica" charset="0"/>
              </a:rPr>
              <a:t>m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where </a:t>
            </a:r>
            <a:r>
              <a:rPr lang="en-US" sz="2800" i="1" dirty="0">
                <a:latin typeface="Helvetica" charset="0"/>
              </a:rPr>
              <a:t>P</a:t>
            </a:r>
            <a:br>
              <a:rPr lang="en-US" i="1" dirty="0">
                <a:latin typeface="Helvetica" charset="0"/>
              </a:rPr>
            </a:br>
            <a:endParaRPr lang="en-US" dirty="0">
              <a:latin typeface="Helvetica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53000" y="990600"/>
            <a:ext cx="2737774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Attributes or expressions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3000" y="1676400"/>
            <a:ext cx="404660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Relations (or queries returning tables)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0" y="2057400"/>
            <a:ext cx="1275259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Predicates</a:t>
            </a:r>
          </a:p>
        </p:txBody>
      </p:sp>
      <p:sp>
        <p:nvSpPr>
          <p:cNvPr id="5" name="Left Arrow 4"/>
          <p:cNvSpPr/>
          <p:nvPr/>
        </p:nvSpPr>
        <p:spPr>
          <a:xfrm rot="21280152">
            <a:off x="3498881" y="1157483"/>
            <a:ext cx="1378594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3124200" y="1752600"/>
            <a:ext cx="17526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1981200" y="2133600"/>
            <a:ext cx="30480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" y="4179889"/>
            <a:ext cx="3657600" cy="100181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Find the names of all instructors: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F5A49E-5F1C-D04F-88CE-29D9FF7CD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549" y="2609294"/>
            <a:ext cx="4248251" cy="39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61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Query Structure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143000"/>
            <a:ext cx="3581400" cy="1752600"/>
          </a:xfrm>
        </p:spPr>
        <p:txBody>
          <a:bodyPr/>
          <a:lstStyle/>
          <a:p>
            <a:pPr marL="109537" indent="0">
              <a:buNone/>
            </a:pPr>
            <a:r>
              <a:rPr lang="en-US" sz="2800" b="1" dirty="0">
                <a:latin typeface="Helvetica" charset="0"/>
              </a:rPr>
              <a:t>select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i="1" baseline="-25000" dirty="0">
                <a:latin typeface="Helvetica" charset="0"/>
              </a:rPr>
              <a:t>n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from</a:t>
            </a:r>
            <a:r>
              <a:rPr lang="en-US" sz="2800" dirty="0">
                <a:latin typeface="Helvetica" charset="0"/>
              </a:rPr>
              <a:t>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 err="1">
                <a:latin typeface="Helvetica" charset="0"/>
              </a:rPr>
              <a:t>r</a:t>
            </a:r>
            <a:r>
              <a:rPr lang="en-US" sz="2800" i="1" baseline="-25000" dirty="0" err="1">
                <a:latin typeface="Helvetica" charset="0"/>
              </a:rPr>
              <a:t>m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where </a:t>
            </a:r>
            <a:r>
              <a:rPr lang="en-US" sz="2800" i="1" dirty="0">
                <a:latin typeface="Helvetica" charset="0"/>
              </a:rPr>
              <a:t>P</a:t>
            </a:r>
            <a:br>
              <a:rPr lang="en-US" i="1" dirty="0">
                <a:latin typeface="Helvetica" charset="0"/>
              </a:rPr>
            </a:br>
            <a:endParaRPr lang="en-US" dirty="0">
              <a:latin typeface="Helvetica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53000" y="990600"/>
            <a:ext cx="2737774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Attributes or expressions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3000" y="1676400"/>
            <a:ext cx="404660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Relations (or queries returning tables)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0" y="2057400"/>
            <a:ext cx="1275259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Predicates</a:t>
            </a:r>
          </a:p>
        </p:txBody>
      </p:sp>
      <p:sp>
        <p:nvSpPr>
          <p:cNvPr id="5" name="Left Arrow 4"/>
          <p:cNvSpPr/>
          <p:nvPr/>
        </p:nvSpPr>
        <p:spPr>
          <a:xfrm rot="21280152">
            <a:off x="3498881" y="1157483"/>
            <a:ext cx="1378594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3124200" y="1752600"/>
            <a:ext cx="17526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1981200" y="2133600"/>
            <a:ext cx="30480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" y="4179889"/>
            <a:ext cx="3810000" cy="129868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Find the names of all instructor departments: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 err="1">
                <a:latin typeface="Helvetica" charset="0"/>
              </a:rPr>
              <a:t>dept_name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56609-1715-0442-B0DD-605E50CC8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973" y="2895600"/>
            <a:ext cx="4715256" cy="39624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FAB8DC6-FE59-1F4A-B810-006FC13D0208}"/>
              </a:ext>
            </a:extLst>
          </p:cNvPr>
          <p:cNvSpPr/>
          <p:nvPr/>
        </p:nvSpPr>
        <p:spPr>
          <a:xfrm>
            <a:off x="5486400" y="3276600"/>
            <a:ext cx="2438400" cy="381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E6AF35-A127-3846-9047-C3783F587BB9}"/>
              </a:ext>
            </a:extLst>
          </p:cNvPr>
          <p:cNvSpPr/>
          <p:nvPr/>
        </p:nvSpPr>
        <p:spPr>
          <a:xfrm>
            <a:off x="5486400" y="4724400"/>
            <a:ext cx="2438400" cy="381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4551CE5-D0C9-2341-AC04-9A48319EE82A}"/>
              </a:ext>
            </a:extLst>
          </p:cNvPr>
          <p:cNvSpPr/>
          <p:nvPr/>
        </p:nvSpPr>
        <p:spPr>
          <a:xfrm>
            <a:off x="5486400" y="5638800"/>
            <a:ext cx="2438400" cy="381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881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Query Structure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143000"/>
            <a:ext cx="3581400" cy="1752600"/>
          </a:xfrm>
        </p:spPr>
        <p:txBody>
          <a:bodyPr/>
          <a:lstStyle/>
          <a:p>
            <a:pPr marL="109537" indent="0">
              <a:buNone/>
            </a:pPr>
            <a:r>
              <a:rPr lang="en-US" sz="2800" b="1" dirty="0">
                <a:latin typeface="Helvetica" charset="0"/>
              </a:rPr>
              <a:t>select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i="1" baseline="-25000" dirty="0">
                <a:latin typeface="Helvetica" charset="0"/>
              </a:rPr>
              <a:t>n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from</a:t>
            </a:r>
            <a:r>
              <a:rPr lang="en-US" sz="2800" dirty="0">
                <a:latin typeface="Helvetica" charset="0"/>
              </a:rPr>
              <a:t>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 err="1">
                <a:latin typeface="Helvetica" charset="0"/>
              </a:rPr>
              <a:t>r</a:t>
            </a:r>
            <a:r>
              <a:rPr lang="en-US" sz="2800" i="1" baseline="-25000" dirty="0" err="1">
                <a:latin typeface="Helvetica" charset="0"/>
              </a:rPr>
              <a:t>m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where </a:t>
            </a:r>
            <a:r>
              <a:rPr lang="en-US" sz="2800" i="1" dirty="0">
                <a:latin typeface="Helvetica" charset="0"/>
              </a:rPr>
              <a:t>P</a:t>
            </a:r>
            <a:br>
              <a:rPr lang="en-US" i="1" dirty="0">
                <a:latin typeface="Helvetica" charset="0"/>
              </a:rPr>
            </a:br>
            <a:endParaRPr lang="en-US" dirty="0">
              <a:latin typeface="Helvetica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53000" y="990600"/>
            <a:ext cx="2737774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Attributes or expressions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3000" y="1676400"/>
            <a:ext cx="404660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Relations (or queries returning tables)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0" y="2057400"/>
            <a:ext cx="1275259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Predicates</a:t>
            </a:r>
          </a:p>
        </p:txBody>
      </p:sp>
      <p:sp>
        <p:nvSpPr>
          <p:cNvPr id="5" name="Left Arrow 4"/>
          <p:cNvSpPr/>
          <p:nvPr/>
        </p:nvSpPr>
        <p:spPr>
          <a:xfrm rot="21280152">
            <a:off x="3498881" y="1157483"/>
            <a:ext cx="1378594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3124200" y="1752600"/>
            <a:ext cx="17526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1981200" y="2133600"/>
            <a:ext cx="30480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" y="4179889"/>
            <a:ext cx="3657600" cy="100181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Find the names of all instructors: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0000" y="5475289"/>
            <a:ext cx="5410200" cy="130651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Apply some filters (predicates):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</a:t>
            </a:r>
            <a:r>
              <a:rPr lang="en-US" baseline="0" dirty="0">
                <a:latin typeface="Helvetica" charset="0"/>
              </a:rPr>
              <a:t>salary &gt; 80000 </a:t>
            </a:r>
            <a:r>
              <a:rPr lang="en-US" b="1" baseline="0" dirty="0">
                <a:latin typeface="Helvetica" charset="0"/>
              </a:rPr>
              <a:t>and </a:t>
            </a:r>
            <a:r>
              <a:rPr lang="en-US" baseline="0" dirty="0" err="1">
                <a:latin typeface="Helvetica" charset="0"/>
              </a:rPr>
              <a:t>dept_name</a:t>
            </a:r>
            <a:r>
              <a:rPr lang="en-US" baseline="0" dirty="0">
                <a:latin typeface="Helvetica" charset="0"/>
              </a:rPr>
              <a:t> = ‘Finance’;</a:t>
            </a:r>
            <a:endParaRPr lang="en-US" b="1" baseline="0" dirty="0">
              <a:latin typeface="Helvetica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89622" y="2808289"/>
            <a:ext cx="6101978" cy="2373311"/>
            <a:chOff x="2889622" y="2808289"/>
            <a:chExt cx="6101978" cy="2373311"/>
          </a:xfrm>
        </p:grpSpPr>
        <p:sp>
          <p:nvSpPr>
            <p:cNvPr id="13" name="Rectangle 12"/>
            <p:cNvSpPr/>
            <p:nvPr/>
          </p:nvSpPr>
          <p:spPr>
            <a:xfrm>
              <a:off x="4267200" y="2808289"/>
              <a:ext cx="3657600" cy="1001813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Remove duplicates: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select distinct </a:t>
              </a:r>
              <a:r>
                <a:rPr lang="en-US" i="1" baseline="0" dirty="0">
                  <a:latin typeface="Helvetica" charset="0"/>
                </a:rPr>
                <a:t>name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34000" y="3875089"/>
              <a:ext cx="3657600" cy="130651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Order the output: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distinct </a:t>
              </a:r>
              <a:r>
                <a:rPr lang="en-US" i="1" baseline="0" dirty="0">
                  <a:latin typeface="Helvetica" charset="0"/>
                </a:rPr>
                <a:t>name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order by </a:t>
              </a:r>
              <a:r>
                <a:rPr lang="en-US" i="1" baseline="0" dirty="0">
                  <a:latin typeface="Helvetica" charset="0"/>
                </a:rPr>
                <a:t>name </a:t>
              </a:r>
              <a:r>
                <a:rPr lang="en-US" b="1" baseline="0" dirty="0" err="1">
                  <a:latin typeface="Helvetica" charset="0"/>
                </a:rPr>
                <a:t>asc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6" name="Left Arrow 15"/>
            <p:cNvSpPr/>
            <p:nvPr/>
          </p:nvSpPr>
          <p:spPr>
            <a:xfrm rot="9597810">
              <a:off x="2889622" y="3818892"/>
              <a:ext cx="1491573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eft Arrow 16"/>
            <p:cNvSpPr/>
            <p:nvPr/>
          </p:nvSpPr>
          <p:spPr>
            <a:xfrm rot="10482080">
              <a:off x="3130203" y="4523584"/>
              <a:ext cx="2130165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Left Arrow 17"/>
          <p:cNvSpPr/>
          <p:nvPr/>
        </p:nvSpPr>
        <p:spPr>
          <a:xfrm rot="11649949">
            <a:off x="1748184" y="5427670"/>
            <a:ext cx="2130165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5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Query Constructs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Find the names of all instructors: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71800" y="10668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Select all attributes: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05400" y="1828800"/>
            <a:ext cx="3657600" cy="10018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Expressions in the select clause: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name, salary &lt; 100000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sp>
        <p:nvSpPr>
          <p:cNvPr id="16" name="Left Arrow 15"/>
          <p:cNvSpPr/>
          <p:nvPr/>
        </p:nvSpPr>
        <p:spPr>
          <a:xfrm rot="7973963">
            <a:off x="2139864" y="2221067"/>
            <a:ext cx="962560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482080">
            <a:off x="3512681" y="2339598"/>
            <a:ext cx="1438669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062028" y="3200400"/>
            <a:ext cx="7081972" cy="1611210"/>
            <a:chOff x="2062028" y="3200400"/>
            <a:chExt cx="7081972" cy="1611210"/>
          </a:xfrm>
        </p:grpSpPr>
        <p:sp>
          <p:nvSpPr>
            <p:cNvPr id="15" name="Rectangle 14"/>
            <p:cNvSpPr/>
            <p:nvPr/>
          </p:nvSpPr>
          <p:spPr>
            <a:xfrm>
              <a:off x="3581400" y="3200400"/>
              <a:ext cx="5562600" cy="1611210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More complex filters: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name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where (</a:t>
              </a:r>
              <a:r>
                <a:rPr lang="en-US" baseline="0" dirty="0" err="1">
                  <a:latin typeface="Helvetica" charset="0"/>
                </a:rPr>
                <a:t>dept_name</a:t>
              </a:r>
              <a:r>
                <a:rPr lang="en-US" baseline="0" dirty="0">
                  <a:latin typeface="Helvetica" charset="0"/>
                </a:rPr>
                <a:t> != ‘Finance’ </a:t>
              </a:r>
              <a:r>
                <a:rPr lang="en-US" b="1" baseline="0" dirty="0">
                  <a:latin typeface="Helvetica" charset="0"/>
                </a:rPr>
                <a:t>and </a:t>
              </a:r>
              <a:r>
                <a:rPr lang="en-US" baseline="0" dirty="0">
                  <a:latin typeface="Helvetica" charset="0"/>
                </a:rPr>
                <a:t>salary &gt; 75000)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or (</a:t>
              </a:r>
              <a:r>
                <a:rPr lang="en-US" baseline="0" dirty="0" err="1">
                  <a:latin typeface="Helvetica" charset="0"/>
                </a:rPr>
                <a:t>dept_name</a:t>
              </a:r>
              <a:r>
                <a:rPr lang="en-US" baseline="0" dirty="0">
                  <a:latin typeface="Helvetica" charset="0"/>
                </a:rPr>
                <a:t> = ‘Finance’ </a:t>
              </a:r>
              <a:r>
                <a:rPr lang="en-US" b="1" baseline="0" dirty="0">
                  <a:latin typeface="Helvetica" charset="0"/>
                </a:rPr>
                <a:t>and</a:t>
              </a:r>
              <a:r>
                <a:rPr lang="en-US" baseline="0" dirty="0">
                  <a:latin typeface="Helvetica" charset="0"/>
                </a:rPr>
                <a:t> salary &gt; 85000);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8" name="Left Arrow 17"/>
            <p:cNvSpPr/>
            <p:nvPr/>
          </p:nvSpPr>
          <p:spPr>
            <a:xfrm rot="11649949">
              <a:off x="2062028" y="3460991"/>
              <a:ext cx="1535304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981702" y="3264884"/>
            <a:ext cx="6552698" cy="3299326"/>
            <a:chOff x="1981702" y="3264884"/>
            <a:chExt cx="6552698" cy="3299326"/>
          </a:xfrm>
        </p:grpSpPr>
        <p:sp>
          <p:nvSpPr>
            <p:cNvPr id="27" name="Rectangle 26"/>
            <p:cNvSpPr/>
            <p:nvPr/>
          </p:nvSpPr>
          <p:spPr>
            <a:xfrm>
              <a:off x="2286000" y="4953000"/>
              <a:ext cx="6248400" cy="1611210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A filter with a </a:t>
              </a:r>
              <a:r>
                <a:rPr lang="en-US" baseline="0" dirty="0" err="1">
                  <a:latin typeface="Helvetica" charset="0"/>
                </a:rPr>
                <a:t>subquery</a:t>
              </a:r>
              <a:r>
                <a:rPr lang="en-US" baseline="0" dirty="0">
                  <a:latin typeface="Helvetica" charset="0"/>
                </a:rPr>
                <a:t>: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name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where </a:t>
              </a:r>
              <a:r>
                <a:rPr lang="en-US" baseline="0" dirty="0" err="1">
                  <a:latin typeface="Helvetica" charset="0"/>
                </a:rPr>
                <a:t>dept_name</a:t>
              </a:r>
              <a:r>
                <a:rPr lang="en-US" baseline="0" dirty="0">
                  <a:latin typeface="Helvetica" charset="0"/>
                </a:rPr>
                <a:t> in (</a:t>
              </a: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baseline="0" dirty="0" err="1">
                  <a:latin typeface="Helvetica" charset="0"/>
                </a:rPr>
                <a:t>dept_name</a:t>
              </a:r>
              <a:r>
                <a:rPr lang="en-US" baseline="0" dirty="0">
                  <a:latin typeface="Helvetica" charset="0"/>
                </a:rPr>
                <a:t> </a:t>
              </a:r>
              <a:r>
                <a:rPr lang="en-US" b="1" baseline="0" dirty="0">
                  <a:latin typeface="Helvetica" charset="0"/>
                </a:rPr>
                <a:t>from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                            </a:t>
              </a:r>
              <a:r>
                <a:rPr lang="en-US" baseline="0" dirty="0">
                  <a:latin typeface="Helvetica" charset="0"/>
                </a:rPr>
                <a:t>department </a:t>
              </a:r>
              <a:r>
                <a:rPr lang="en-US" b="1" baseline="0" dirty="0">
                  <a:latin typeface="Helvetica" charset="0"/>
                </a:rPr>
                <a:t>where </a:t>
              </a:r>
              <a:r>
                <a:rPr lang="en-US" baseline="0" dirty="0">
                  <a:latin typeface="Helvetica" charset="0"/>
                </a:rPr>
                <a:t>budget &lt; 100000);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28" name="Left Arrow 27"/>
            <p:cNvSpPr/>
            <p:nvPr/>
          </p:nvSpPr>
          <p:spPr>
            <a:xfrm rot="13734242">
              <a:off x="1124994" y="4121592"/>
              <a:ext cx="1942015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168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Python Equivalent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000" y="1219200"/>
            <a:ext cx="5562600" cy="161121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More complex filters: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(</a:t>
            </a:r>
            <a:r>
              <a:rPr lang="en-US" baseline="0" dirty="0" err="1">
                <a:latin typeface="Helvetica" charset="0"/>
              </a:rPr>
              <a:t>dept_name</a:t>
            </a:r>
            <a:r>
              <a:rPr lang="en-US" baseline="0" dirty="0">
                <a:latin typeface="Helvetica" charset="0"/>
              </a:rPr>
              <a:t> != ‘Finance’ </a:t>
            </a:r>
            <a:r>
              <a:rPr lang="en-US" b="1" baseline="0" dirty="0">
                <a:latin typeface="Helvetica" charset="0"/>
              </a:rPr>
              <a:t>and </a:t>
            </a:r>
            <a:r>
              <a:rPr lang="en-US" baseline="0" dirty="0">
                <a:latin typeface="Helvetica" charset="0"/>
              </a:rPr>
              <a:t>salary &gt; 75000)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or (</a:t>
            </a:r>
            <a:r>
              <a:rPr lang="en-US" baseline="0" dirty="0" err="1">
                <a:latin typeface="Helvetica" charset="0"/>
              </a:rPr>
              <a:t>dept_name</a:t>
            </a:r>
            <a:r>
              <a:rPr lang="en-US" baseline="0" dirty="0">
                <a:latin typeface="Helvetica" charset="0"/>
              </a:rPr>
              <a:t> = ‘Finance’ </a:t>
            </a:r>
            <a:r>
              <a:rPr lang="en-US" b="1" baseline="0" dirty="0">
                <a:latin typeface="Helvetica" charset="0"/>
              </a:rPr>
              <a:t>and</a:t>
            </a:r>
            <a:r>
              <a:rPr lang="en-US" baseline="0" dirty="0">
                <a:latin typeface="Helvetica" charset="0"/>
              </a:rPr>
              <a:t> salary &gt; 85000);</a:t>
            </a:r>
            <a:endParaRPr lang="en-US" b="1" baseline="0" dirty="0">
              <a:latin typeface="Helvetica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96C77F-D2D9-8AB9-D723-152E20220A62}"/>
              </a:ext>
            </a:extLst>
          </p:cNvPr>
          <p:cNvSpPr txBox="1"/>
          <p:nvPr/>
        </p:nvSpPr>
        <p:spPr>
          <a:xfrm>
            <a:off x="362465" y="3810000"/>
            <a:ext cx="798864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aseline="0" dirty="0">
                <a:latin typeface="Monaco" pitchFamily="2" charset="77"/>
              </a:rPr>
              <a:t>instructor = [ (10101, ‘Srinivasan’, 65000, ‘Comp. Sci.’),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                      (12121, ‘Wu’, 90000, ‘Finance’), …]</a:t>
            </a:r>
          </a:p>
          <a:p>
            <a:pPr algn="l"/>
            <a:endParaRPr lang="en-US" sz="1600" baseline="0" dirty="0">
              <a:latin typeface="Monaco" pitchFamily="2" charset="77"/>
            </a:endParaRPr>
          </a:p>
          <a:p>
            <a:pPr algn="l"/>
            <a:r>
              <a:rPr lang="en-US" sz="1600" baseline="0" dirty="0">
                <a:latin typeface="Monaco" pitchFamily="2" charset="77"/>
              </a:rPr>
              <a:t>for t in instructor: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if (t[3] != ‘Finance’ and t[2] &gt; 75000) or 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  (t[3] = ‘Finance’ and t[2] &gt; 85000):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     print(t[1])</a:t>
            </a:r>
          </a:p>
          <a:p>
            <a:pPr algn="l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707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Query Constructs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Find the names of all instructors: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71800" y="1066800"/>
            <a:ext cx="5638800" cy="130651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Renaming tables or output column names: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 err="1">
                <a:latin typeface="Helvetica" charset="0"/>
              </a:rPr>
              <a:t>i.name</a:t>
            </a:r>
            <a:r>
              <a:rPr lang="en-US" i="1" baseline="0" dirty="0">
                <a:latin typeface="Helvetica" charset="0"/>
              </a:rPr>
              <a:t>, </a:t>
            </a:r>
            <a:r>
              <a:rPr lang="en-US" i="1" baseline="0" dirty="0" err="1">
                <a:latin typeface="Helvetica" charset="0"/>
              </a:rPr>
              <a:t>i.salary</a:t>
            </a:r>
            <a:r>
              <a:rPr lang="en-US" i="1" baseline="0" dirty="0">
                <a:latin typeface="Helvetica" charset="0"/>
              </a:rPr>
              <a:t> * 2 </a:t>
            </a:r>
            <a:r>
              <a:rPr lang="en-US" b="1" baseline="0" dirty="0">
                <a:latin typeface="Helvetica" charset="0"/>
              </a:rPr>
              <a:t>as</a:t>
            </a:r>
            <a:r>
              <a:rPr lang="en-US" i="1" baseline="0" dirty="0">
                <a:latin typeface="Helvetica" charset="0"/>
              </a:rPr>
              <a:t> </a:t>
            </a:r>
            <a:r>
              <a:rPr lang="en-US" i="1" baseline="0" dirty="0" err="1">
                <a:latin typeface="Helvetica" charset="0"/>
              </a:rPr>
              <a:t>double_salary</a:t>
            </a:r>
            <a:r>
              <a:rPr lang="en-US" i="1" baseline="0" dirty="0">
                <a:latin typeface="Helvetica" charset="0"/>
              </a:rPr>
              <a:t> 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 </a:t>
            </a:r>
            <a:r>
              <a:rPr lang="en-US" i="1" baseline="0" dirty="0" err="1">
                <a:latin typeface="Helvetica" charset="0"/>
              </a:rPr>
              <a:t>i</a:t>
            </a:r>
            <a:r>
              <a:rPr lang="en-US" i="1" baseline="0" dirty="0">
                <a:latin typeface="Helvetica" charset="0"/>
              </a:rPr>
              <a:t>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</a:t>
            </a:r>
            <a:r>
              <a:rPr lang="en-US" i="1" baseline="0" dirty="0" err="1">
                <a:latin typeface="Helvetica" charset="0"/>
              </a:rPr>
              <a:t>i.salary</a:t>
            </a:r>
            <a:r>
              <a:rPr lang="en-US" i="1" baseline="0" dirty="0">
                <a:latin typeface="Helvetica" charset="0"/>
              </a:rPr>
              <a:t> &lt; 80000 </a:t>
            </a:r>
            <a:r>
              <a:rPr lang="en-US" b="1" baseline="0" dirty="0">
                <a:latin typeface="Helvetica" charset="0"/>
              </a:rPr>
              <a:t>and </a:t>
            </a:r>
            <a:r>
              <a:rPr lang="en-US" i="1" baseline="0" dirty="0" err="1">
                <a:latin typeface="Helvetica" charset="0"/>
              </a:rPr>
              <a:t>i.name</a:t>
            </a:r>
            <a:r>
              <a:rPr lang="en-US" i="1" baseline="0" dirty="0">
                <a:latin typeface="Helvetica" charset="0"/>
              </a:rPr>
              <a:t> like ‘%g_’;</a:t>
            </a:r>
            <a:endParaRPr lang="en-US" b="1" baseline="0" dirty="0">
              <a:latin typeface="Helvetica" charset="0"/>
            </a:endParaRPr>
          </a:p>
        </p:txBody>
      </p:sp>
      <p:sp>
        <p:nvSpPr>
          <p:cNvPr id="16" name="Left Arrow 15"/>
          <p:cNvSpPr/>
          <p:nvPr/>
        </p:nvSpPr>
        <p:spPr>
          <a:xfrm rot="7973963">
            <a:off x="2139864" y="2221067"/>
            <a:ext cx="962560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062028" y="3200400"/>
            <a:ext cx="7081972" cy="1001813"/>
            <a:chOff x="2062028" y="3200400"/>
            <a:chExt cx="7081972" cy="1001813"/>
          </a:xfrm>
        </p:grpSpPr>
        <p:sp>
          <p:nvSpPr>
            <p:cNvPr id="15" name="Rectangle 14"/>
            <p:cNvSpPr/>
            <p:nvPr/>
          </p:nvSpPr>
          <p:spPr>
            <a:xfrm>
              <a:off x="3581400" y="3200400"/>
              <a:ext cx="5562600" cy="1001813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More complex expressions: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 err="1">
                  <a:latin typeface="Helvetica" charset="0"/>
                </a:rPr>
                <a:t>concat</a:t>
              </a:r>
              <a:r>
                <a:rPr lang="en-US" i="1" baseline="0" dirty="0">
                  <a:latin typeface="Helvetica" charset="0"/>
                </a:rPr>
                <a:t>(name, </a:t>
              </a:r>
              <a:r>
                <a:rPr lang="en-US" i="1" baseline="0" dirty="0" err="1">
                  <a:latin typeface="Helvetica" charset="0"/>
                </a:rPr>
                <a:t>concat</a:t>
              </a:r>
              <a:r>
                <a:rPr lang="en-US" i="1" baseline="0" dirty="0">
                  <a:latin typeface="Helvetica" charset="0"/>
                </a:rPr>
                <a:t>(‘, ’, </a:t>
              </a:r>
              <a:r>
                <a:rPr lang="en-US" i="1" baseline="0" dirty="0" err="1">
                  <a:latin typeface="Helvetica" charset="0"/>
                </a:rPr>
                <a:t>dept_name</a:t>
              </a:r>
              <a:r>
                <a:rPr lang="en-US" i="1" baseline="0" dirty="0">
                  <a:latin typeface="Helvetica" charset="0"/>
                </a:rPr>
                <a:t>))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8" name="Left Arrow 17"/>
            <p:cNvSpPr/>
            <p:nvPr/>
          </p:nvSpPr>
          <p:spPr>
            <a:xfrm rot="11649949">
              <a:off x="2062028" y="3460991"/>
              <a:ext cx="1535304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981702" y="3264884"/>
            <a:ext cx="7085035" cy="3322070"/>
            <a:chOff x="1981702" y="3264884"/>
            <a:chExt cx="7085035" cy="3322070"/>
          </a:xfrm>
        </p:grpSpPr>
        <p:sp>
          <p:nvSpPr>
            <p:cNvPr id="27" name="Rectangle 26"/>
            <p:cNvSpPr/>
            <p:nvPr/>
          </p:nvSpPr>
          <p:spPr>
            <a:xfrm>
              <a:off x="2286000" y="4953000"/>
              <a:ext cx="6248400" cy="1306511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Careful with NULLs: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name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where </a:t>
              </a:r>
              <a:r>
                <a:rPr lang="en-US" i="1" baseline="0" dirty="0">
                  <a:latin typeface="Helvetica" charset="0"/>
                </a:rPr>
                <a:t>salary &lt; 100000</a:t>
              </a:r>
              <a:r>
                <a:rPr lang="en-US" baseline="0" dirty="0">
                  <a:latin typeface="Helvetica" charset="0"/>
                </a:rPr>
                <a:t> </a:t>
              </a:r>
              <a:r>
                <a:rPr lang="en-US" b="1" baseline="0" dirty="0">
                  <a:latin typeface="Helvetica" charset="0"/>
                </a:rPr>
                <a:t>or </a:t>
              </a:r>
              <a:r>
                <a:rPr lang="en-US" i="1" baseline="0" dirty="0">
                  <a:latin typeface="Helvetica" charset="0"/>
                </a:rPr>
                <a:t>salary &gt;= 100000;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28" name="Left Arrow 27"/>
            <p:cNvSpPr/>
            <p:nvPr/>
          </p:nvSpPr>
          <p:spPr>
            <a:xfrm rot="13734242">
              <a:off x="1124994" y="4121592"/>
              <a:ext cx="1942015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967164" y="6248400"/>
              <a:ext cx="50995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aseline="0" dirty="0"/>
                <a:t>Wouldn’t return the instructor with NULL salary (if any)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574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2895600" cy="7318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Cartesian product: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instructor, teaches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7179B9-E157-7D49-89F2-8A620CDE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619" y="-76200"/>
            <a:ext cx="6028381" cy="69342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9027604-55FB-E644-B590-9BDC3DAC828A}"/>
              </a:ext>
            </a:extLst>
          </p:cNvPr>
          <p:cNvSpPr/>
          <p:nvPr/>
        </p:nvSpPr>
        <p:spPr>
          <a:xfrm>
            <a:off x="6019800" y="228600"/>
            <a:ext cx="685800" cy="8382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9D862C-5593-1342-99CF-2CF9F34D245E}"/>
              </a:ext>
            </a:extLst>
          </p:cNvPr>
          <p:cNvSpPr/>
          <p:nvPr/>
        </p:nvSpPr>
        <p:spPr>
          <a:xfrm>
            <a:off x="3238500" y="237744"/>
            <a:ext cx="685800" cy="8382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6F1BC6-00A8-184D-9601-A344E61926A7}"/>
              </a:ext>
            </a:extLst>
          </p:cNvPr>
          <p:cNvSpPr/>
          <p:nvPr/>
        </p:nvSpPr>
        <p:spPr>
          <a:xfrm>
            <a:off x="3238500" y="1676400"/>
            <a:ext cx="685800" cy="8382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0EA4E6D-7A39-394D-AC44-BBECFBBA32A9}"/>
              </a:ext>
            </a:extLst>
          </p:cNvPr>
          <p:cNvSpPr/>
          <p:nvPr/>
        </p:nvSpPr>
        <p:spPr>
          <a:xfrm>
            <a:off x="6011219" y="1676400"/>
            <a:ext cx="685800" cy="8382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D7EA2-95C9-88AA-9011-1BE15AA3B9C6}"/>
              </a:ext>
            </a:extLst>
          </p:cNvPr>
          <p:cNvSpPr txBox="1"/>
          <p:nvPr/>
        </p:nvSpPr>
        <p:spPr>
          <a:xfrm>
            <a:off x="152400" y="4257879"/>
            <a:ext cx="2819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aseline="0" dirty="0">
                <a:latin typeface="Monaco" pitchFamily="2" charset="77"/>
              </a:rPr>
              <a:t>for </a:t>
            </a:r>
            <a:r>
              <a:rPr lang="en-US" sz="1600" baseline="0" dirty="0" err="1">
                <a:latin typeface="Monaco" pitchFamily="2" charset="77"/>
              </a:rPr>
              <a:t>i</a:t>
            </a:r>
            <a:r>
              <a:rPr lang="en-US" sz="1600" baseline="0" dirty="0">
                <a:latin typeface="Monaco" pitchFamily="2" charset="77"/>
              </a:rPr>
              <a:t> in instructor: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for t in teaches: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   print(</a:t>
            </a:r>
            <a:r>
              <a:rPr lang="en-US" sz="1600" baseline="0" dirty="0" err="1">
                <a:latin typeface="Monaco" pitchFamily="2" charset="77"/>
              </a:rPr>
              <a:t>i</a:t>
            </a:r>
            <a:r>
              <a:rPr lang="en-US" sz="1600" baseline="0" dirty="0">
                <a:latin typeface="Monaco" pitchFamily="2" charset="77"/>
              </a:rPr>
              <a:t> + t)</a:t>
            </a:r>
          </a:p>
          <a:p>
            <a:pPr algn="l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23730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Cartesian product: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instructor, teaches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09ACA9-5A0C-CC43-8E43-46DFB19F8626}"/>
              </a:ext>
            </a:extLst>
          </p:cNvPr>
          <p:cNvGrpSpPr/>
          <p:nvPr/>
        </p:nvGrpSpPr>
        <p:grpSpPr>
          <a:xfrm>
            <a:off x="2583624" y="1066800"/>
            <a:ext cx="6026976" cy="1554426"/>
            <a:chOff x="2583624" y="1066800"/>
            <a:chExt cx="6026976" cy="1554426"/>
          </a:xfrm>
        </p:grpSpPr>
        <p:sp>
          <p:nvSpPr>
            <p:cNvPr id="13" name="Rectangle 12"/>
            <p:cNvSpPr/>
            <p:nvPr/>
          </p:nvSpPr>
          <p:spPr>
            <a:xfrm>
              <a:off x="2971800" y="1066800"/>
              <a:ext cx="5638800" cy="1306511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Use predicates to only select “matching” pairs: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* 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 </a:t>
              </a:r>
              <a:r>
                <a:rPr lang="en-US" i="1" baseline="0" dirty="0" err="1">
                  <a:latin typeface="Helvetica" charset="0"/>
                </a:rPr>
                <a:t>i</a:t>
              </a:r>
              <a:r>
                <a:rPr lang="en-US" i="1" baseline="0" dirty="0">
                  <a:latin typeface="Helvetica" charset="0"/>
                </a:rPr>
                <a:t>, teaches t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where </a:t>
              </a:r>
              <a:r>
                <a:rPr lang="en-US" i="1" baseline="0" dirty="0" err="1">
                  <a:latin typeface="Helvetica" charset="0"/>
                </a:rPr>
                <a:t>i.ID</a:t>
              </a:r>
              <a:r>
                <a:rPr lang="en-US" i="1" baseline="0" dirty="0">
                  <a:latin typeface="Helvetica" charset="0"/>
                </a:rPr>
                <a:t> = </a:t>
              </a:r>
              <a:r>
                <a:rPr lang="en-US" i="1" baseline="0" dirty="0" err="1">
                  <a:latin typeface="Helvetica" charset="0"/>
                </a:rPr>
                <a:t>t.ID</a:t>
              </a:r>
              <a:r>
                <a:rPr lang="en-US" i="1" baseline="0" dirty="0">
                  <a:latin typeface="Helvetica" charset="0"/>
                </a:rPr>
                <a:t>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6" name="Left Arrow 15"/>
            <p:cNvSpPr/>
            <p:nvPr/>
          </p:nvSpPr>
          <p:spPr>
            <a:xfrm rot="7973963">
              <a:off x="2329437" y="2138440"/>
              <a:ext cx="736973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200400" y="2438400"/>
            <a:ext cx="5943600" cy="1001813"/>
            <a:chOff x="2751198" y="3200400"/>
            <a:chExt cx="5943600" cy="1001813"/>
          </a:xfrm>
        </p:grpSpPr>
        <p:sp>
          <p:nvSpPr>
            <p:cNvPr id="15" name="Rectangle 14"/>
            <p:cNvSpPr/>
            <p:nvPr/>
          </p:nvSpPr>
          <p:spPr>
            <a:xfrm>
              <a:off x="3581400" y="3200400"/>
              <a:ext cx="5113398" cy="1001813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Identical (in this case) to using a natural join: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*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 </a:t>
              </a:r>
              <a:r>
                <a:rPr lang="en-US" b="1" baseline="0" dirty="0">
                  <a:latin typeface="Helvetica" charset="0"/>
                </a:rPr>
                <a:t>natural join</a:t>
              </a:r>
              <a:r>
                <a:rPr lang="en-US" i="1" baseline="0" dirty="0">
                  <a:latin typeface="Helvetica" charset="0"/>
                </a:rPr>
                <a:t> teaches;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8" name="Left Arrow 17"/>
            <p:cNvSpPr/>
            <p:nvPr/>
          </p:nvSpPr>
          <p:spPr>
            <a:xfrm rot="10800000">
              <a:off x="2751198" y="3657600"/>
              <a:ext cx="713137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33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9276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" y="1752600"/>
            <a:ext cx="3962400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 </a:t>
            </a:r>
            <a:r>
              <a:rPr lang="en-US" b="1" i="1" baseline="0" dirty="0">
                <a:latin typeface="Helvetica" charset="0"/>
              </a:rPr>
              <a:t>natural join </a:t>
            </a:r>
            <a:r>
              <a:rPr lang="en-US" i="1" baseline="0" dirty="0">
                <a:latin typeface="Helvetica" charset="0"/>
              </a:rPr>
              <a:t>teaches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E7FD73-CE30-5146-A07C-AE90CF3F9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848474"/>
            <a:ext cx="6019800" cy="38632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89C3FB-9AA5-D96F-C6DF-8337FECB1F8A}"/>
              </a:ext>
            </a:extLst>
          </p:cNvPr>
          <p:cNvSpPr txBox="1"/>
          <p:nvPr/>
        </p:nvSpPr>
        <p:spPr>
          <a:xfrm>
            <a:off x="5156200" y="884238"/>
            <a:ext cx="45774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aseline="0" dirty="0">
                <a:latin typeface="Monaco" pitchFamily="2" charset="77"/>
              </a:rPr>
              <a:t>for </a:t>
            </a:r>
            <a:r>
              <a:rPr lang="en-US" sz="1800" baseline="0" dirty="0" err="1">
                <a:latin typeface="Monaco" pitchFamily="2" charset="77"/>
              </a:rPr>
              <a:t>i</a:t>
            </a:r>
            <a:r>
              <a:rPr lang="en-US" sz="1800" baseline="0" dirty="0">
                <a:latin typeface="Monaco" pitchFamily="2" charset="77"/>
              </a:rPr>
              <a:t> in instructor:</a:t>
            </a:r>
          </a:p>
          <a:p>
            <a:pPr algn="l"/>
            <a:r>
              <a:rPr lang="en-US" sz="1800" baseline="0" dirty="0">
                <a:latin typeface="Monaco" pitchFamily="2" charset="77"/>
              </a:rPr>
              <a:t>    for t in teaches:</a:t>
            </a:r>
          </a:p>
          <a:p>
            <a:pPr algn="l"/>
            <a:r>
              <a:rPr lang="en-US" baseline="0" dirty="0">
                <a:latin typeface="Monaco" pitchFamily="2" charset="77"/>
              </a:rPr>
              <a:t>        if </a:t>
            </a:r>
            <a:r>
              <a:rPr lang="en-US" baseline="0" dirty="0" err="1">
                <a:latin typeface="Monaco" pitchFamily="2" charset="77"/>
              </a:rPr>
              <a:t>i.ID</a:t>
            </a:r>
            <a:r>
              <a:rPr lang="en-US" baseline="0" dirty="0">
                <a:latin typeface="Monaco" pitchFamily="2" charset="77"/>
              </a:rPr>
              <a:t> == </a:t>
            </a:r>
            <a:r>
              <a:rPr lang="en-US" baseline="0" dirty="0" err="1">
                <a:latin typeface="Monaco" pitchFamily="2" charset="77"/>
              </a:rPr>
              <a:t>t.ID</a:t>
            </a:r>
            <a:r>
              <a:rPr lang="en-US" baseline="0" dirty="0">
                <a:latin typeface="Monaco" pitchFamily="2" charset="77"/>
              </a:rPr>
              <a:t>:</a:t>
            </a:r>
            <a:endParaRPr lang="en-US" sz="1800" baseline="0" dirty="0">
              <a:latin typeface="Monaco" pitchFamily="2" charset="77"/>
            </a:endParaRPr>
          </a:p>
          <a:p>
            <a:pPr algn="l"/>
            <a:r>
              <a:rPr lang="en-US" sz="1800" baseline="0" dirty="0">
                <a:latin typeface="Monaco" pitchFamily="2" charset="77"/>
              </a:rPr>
              <a:t>            print(</a:t>
            </a:r>
            <a:r>
              <a:rPr lang="en-US" sz="1800" baseline="0" dirty="0" err="1">
                <a:latin typeface="Monaco" pitchFamily="2" charset="77"/>
              </a:rPr>
              <a:t>i</a:t>
            </a:r>
            <a:r>
              <a:rPr lang="en-US" sz="1800" baseline="0" dirty="0">
                <a:latin typeface="Monaco" pitchFamily="2" charset="77"/>
              </a:rPr>
              <a:t> + t)</a:t>
            </a:r>
          </a:p>
          <a:p>
            <a:pPr algn="l"/>
            <a:r>
              <a:rPr lang="en-US" baseline="0" dirty="0">
                <a:latin typeface="Monaco" pitchFamily="2" charset="77"/>
              </a:rPr>
              <a:t>    </a:t>
            </a:r>
            <a:endParaRPr lang="en-US" sz="1800" baseline="0" dirty="0">
              <a:latin typeface="Monaco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1A215-7289-8DBF-7D51-788BB5685FFC}"/>
              </a:ext>
            </a:extLst>
          </p:cNvPr>
          <p:cNvSpPr txBox="1"/>
          <p:nvPr/>
        </p:nvSpPr>
        <p:spPr>
          <a:xfrm>
            <a:off x="6755306" y="2053789"/>
            <a:ext cx="2491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i="1" baseline="0" dirty="0">
                <a:solidFill>
                  <a:srgbClr val="C00000"/>
                </a:solidFill>
              </a:rPr>
              <a:t>With one ID column removed</a:t>
            </a:r>
          </a:p>
        </p:txBody>
      </p:sp>
    </p:spTree>
    <p:extLst>
      <p:ext uri="{BB962C8B-B14F-4D97-AF65-F5344CB8AC3E}">
        <p14:creationId xmlns:p14="http://schemas.microsoft.com/office/powerpoint/2010/main" val="131300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Cartesian product: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instructor, teaches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71800" y="1066800"/>
            <a:ext cx="5638800" cy="130651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Use predicates to only select “matching” pairs: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 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 </a:t>
            </a:r>
            <a:r>
              <a:rPr lang="en-US" i="1" baseline="0" dirty="0" err="1">
                <a:latin typeface="Helvetica" charset="0"/>
              </a:rPr>
              <a:t>i</a:t>
            </a:r>
            <a:r>
              <a:rPr lang="en-US" i="1" baseline="0" dirty="0">
                <a:latin typeface="Helvetica" charset="0"/>
              </a:rPr>
              <a:t>, teaches t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</a:t>
            </a:r>
            <a:r>
              <a:rPr lang="en-US" i="1" baseline="0" dirty="0" err="1">
                <a:latin typeface="Helvetica" charset="0"/>
              </a:rPr>
              <a:t>i.ID</a:t>
            </a:r>
            <a:r>
              <a:rPr lang="en-US" i="1" baseline="0" dirty="0">
                <a:latin typeface="Helvetica" charset="0"/>
              </a:rPr>
              <a:t> = </a:t>
            </a:r>
            <a:r>
              <a:rPr lang="en-US" i="1" baseline="0" dirty="0" err="1">
                <a:latin typeface="Helvetica" charset="0"/>
              </a:rPr>
              <a:t>t.ID</a:t>
            </a:r>
            <a:r>
              <a:rPr lang="en-US" i="1" baseline="0" dirty="0">
                <a:latin typeface="Helvetica" charset="0"/>
              </a:rPr>
              <a:t>;</a:t>
            </a:r>
            <a:endParaRPr lang="en-US" b="1" baseline="0" dirty="0">
              <a:latin typeface="Helvetica" charset="0"/>
            </a:endParaRPr>
          </a:p>
        </p:txBody>
      </p:sp>
      <p:sp>
        <p:nvSpPr>
          <p:cNvPr id="16" name="Left Arrow 15"/>
          <p:cNvSpPr/>
          <p:nvPr/>
        </p:nvSpPr>
        <p:spPr>
          <a:xfrm rot="7973963">
            <a:off x="2329437" y="2138440"/>
            <a:ext cx="736973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200400" y="2438400"/>
            <a:ext cx="5943600" cy="1001813"/>
            <a:chOff x="2751198" y="3200400"/>
            <a:chExt cx="5943600" cy="1001813"/>
          </a:xfrm>
        </p:grpSpPr>
        <p:sp>
          <p:nvSpPr>
            <p:cNvPr id="15" name="Rectangle 14"/>
            <p:cNvSpPr/>
            <p:nvPr/>
          </p:nvSpPr>
          <p:spPr>
            <a:xfrm>
              <a:off x="3581400" y="3200400"/>
              <a:ext cx="5113398" cy="1001813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Identical (in this case) to using a natural join: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*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 </a:t>
              </a:r>
              <a:r>
                <a:rPr lang="en-US" b="1" baseline="0" dirty="0">
                  <a:latin typeface="Helvetica" charset="0"/>
                </a:rPr>
                <a:t>natural join</a:t>
              </a:r>
              <a:r>
                <a:rPr lang="en-US" i="1" baseline="0" dirty="0">
                  <a:latin typeface="Helvetica" charset="0"/>
                </a:rPr>
                <a:t> teaches;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8" name="Left Arrow 17"/>
            <p:cNvSpPr/>
            <p:nvPr/>
          </p:nvSpPr>
          <p:spPr>
            <a:xfrm rot="10800000">
              <a:off x="2751198" y="3657600"/>
              <a:ext cx="713137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746174" y="3620565"/>
            <a:ext cx="6397826" cy="1419746"/>
            <a:chOff x="2746174" y="3620565"/>
            <a:chExt cx="6397826" cy="1419746"/>
          </a:xfrm>
        </p:grpSpPr>
        <p:sp>
          <p:nvSpPr>
            <p:cNvPr id="27" name="Rectangle 26"/>
            <p:cNvSpPr/>
            <p:nvPr/>
          </p:nvSpPr>
          <p:spPr>
            <a:xfrm>
              <a:off x="3581400" y="3733800"/>
              <a:ext cx="5562600" cy="1306511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Natural join does an equality on common attributes – doesn’t work here: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*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 </a:t>
              </a:r>
              <a:r>
                <a:rPr lang="en-US" b="1" baseline="0" dirty="0">
                  <a:latin typeface="Helvetica" charset="0"/>
                </a:rPr>
                <a:t>natural join</a:t>
              </a:r>
              <a:r>
                <a:rPr lang="en-US" i="1" baseline="0" dirty="0">
                  <a:latin typeface="Helvetica" charset="0"/>
                </a:rPr>
                <a:t> advisor;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28" name="Left Arrow 27"/>
            <p:cNvSpPr/>
            <p:nvPr/>
          </p:nvSpPr>
          <p:spPr>
            <a:xfrm rot="12407867">
              <a:off x="2746174" y="3620565"/>
              <a:ext cx="904266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749626" y="3543572"/>
            <a:ext cx="6248400" cy="2829276"/>
            <a:chOff x="3581400" y="1906337"/>
            <a:chExt cx="6248400" cy="2829276"/>
          </a:xfrm>
        </p:grpSpPr>
        <p:sp>
          <p:nvSpPr>
            <p:cNvPr id="17" name="Rectangle 16"/>
            <p:cNvSpPr/>
            <p:nvPr/>
          </p:nvSpPr>
          <p:spPr>
            <a:xfrm>
              <a:off x="3581400" y="3733800"/>
              <a:ext cx="6248400" cy="1001813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Instead can use “on” construct (or where clause as above):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*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 </a:t>
              </a:r>
              <a:r>
                <a:rPr lang="en-US" b="1" baseline="0" dirty="0">
                  <a:latin typeface="Helvetica" charset="0"/>
                </a:rPr>
                <a:t>join</a:t>
              </a:r>
              <a:r>
                <a:rPr lang="en-US" i="1" baseline="0" dirty="0">
                  <a:latin typeface="Helvetica" charset="0"/>
                </a:rPr>
                <a:t> advisor </a:t>
              </a:r>
              <a:r>
                <a:rPr lang="en-US" b="1" baseline="0" dirty="0">
                  <a:latin typeface="Helvetica" charset="0"/>
                </a:rPr>
                <a:t>on </a:t>
              </a:r>
              <a:r>
                <a:rPr lang="en-US" i="1" baseline="0" dirty="0">
                  <a:latin typeface="Helvetica" charset="0"/>
                </a:rPr>
                <a:t>(</a:t>
              </a:r>
              <a:r>
                <a:rPr lang="en-US" i="1" baseline="0" dirty="0" err="1">
                  <a:latin typeface="Helvetica" charset="0"/>
                </a:rPr>
                <a:t>i_id</a:t>
              </a:r>
              <a:r>
                <a:rPr lang="en-US" i="1" baseline="0" dirty="0">
                  <a:latin typeface="Helvetica" charset="0"/>
                </a:rPr>
                <a:t> = id);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9" name="Left Arrow 18"/>
            <p:cNvSpPr/>
            <p:nvPr/>
          </p:nvSpPr>
          <p:spPr>
            <a:xfrm rot="14735991">
              <a:off x="3129635" y="2744221"/>
              <a:ext cx="1904367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311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78" name="Text Box 2"/>
          <p:cNvSpPr txBox="1">
            <a:spLocks noChangeArrowheads="1"/>
          </p:cNvSpPr>
          <p:nvPr/>
        </p:nvSpPr>
        <p:spPr bwMode="auto">
          <a:xfrm>
            <a:off x="609600" y="1673225"/>
            <a:ext cx="8229600" cy="76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lnSpc>
                <a:spcPct val="110000"/>
              </a:lnSpc>
              <a:buFontTx/>
              <a:buChar char="•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 Before = “Network Data Model” (Cobol as DDL, DML)</a:t>
            </a:r>
          </a:p>
          <a:p>
            <a:pPr algn="l" eaLnBrk="1" hangingPunct="1">
              <a:lnSpc>
                <a:spcPct val="110000"/>
              </a:lnSpc>
              <a:buFontTx/>
              <a:buChar char="•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 Very contentious:  Database Wars (Charlie Bachman vs. Ted Codd)</a:t>
            </a:r>
          </a:p>
        </p:txBody>
      </p:sp>
      <p:sp>
        <p:nvSpPr>
          <p:cNvPr id="117763" name="Text Box 3"/>
          <p:cNvSpPr txBox="1">
            <a:spLocks noChangeArrowheads="1"/>
          </p:cNvSpPr>
          <p:nvPr/>
        </p:nvSpPr>
        <p:spPr bwMode="auto">
          <a:xfrm>
            <a:off x="288925" y="1106488"/>
            <a:ext cx="68611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800" baseline="0">
                <a:latin typeface="Calibri" charset="0"/>
                <a:ea typeface="Calibri" charset="0"/>
                <a:cs typeface="Calibri" charset="0"/>
              </a:rPr>
              <a:t>Introduced by Ted Codd (late 60’s – early 70’s)</a:t>
            </a:r>
            <a:endParaRPr lang="en-US" b="1" baseline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15780" name="Text Box 4"/>
          <p:cNvSpPr txBox="1">
            <a:spLocks noChangeArrowheads="1"/>
          </p:cNvSpPr>
          <p:nvPr/>
        </p:nvSpPr>
        <p:spPr bwMode="auto">
          <a:xfrm>
            <a:off x="876300" y="3006725"/>
            <a:ext cx="7096125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algn="l" eaLnBrk="1" hangingPunct="1">
              <a:lnSpc>
                <a:spcPct val="110000"/>
              </a:lnSpc>
              <a:buFontTx/>
              <a:buAutoNum type="arabicPeriod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Separation of logical, physical data models (data independence)</a:t>
            </a:r>
          </a:p>
          <a:p>
            <a:pPr marL="342900" indent="-342900" algn="l" eaLnBrk="1" hangingPunct="1">
              <a:lnSpc>
                <a:spcPct val="110000"/>
              </a:lnSpc>
              <a:buFontTx/>
              <a:buAutoNum type="arabicPeriod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Declarative query languages</a:t>
            </a:r>
          </a:p>
          <a:p>
            <a:pPr marL="342900" indent="-342900" algn="l" eaLnBrk="1" hangingPunct="1">
              <a:lnSpc>
                <a:spcPct val="110000"/>
              </a:lnSpc>
              <a:buFontTx/>
              <a:buAutoNum type="arabicPeriod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Formal semantics</a:t>
            </a:r>
          </a:p>
          <a:p>
            <a:pPr marL="342900" indent="-342900" algn="l" eaLnBrk="1" hangingPunct="1">
              <a:lnSpc>
                <a:spcPct val="110000"/>
              </a:lnSpc>
              <a:buFontTx/>
              <a:buAutoNum type="arabicPeriod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Query optimization (</a:t>
            </a:r>
            <a:r>
              <a:rPr lang="en-US" sz="2000" i="1" baseline="0">
                <a:latin typeface="Calibri" charset="0"/>
                <a:ea typeface="Calibri" charset="0"/>
                <a:cs typeface="Calibri" charset="0"/>
                <a:sym typeface="Wingdings" charset="2"/>
              </a:rPr>
              <a:t>key to commercial success)</a:t>
            </a:r>
            <a:endParaRPr lang="en-US" sz="2000" i="1" baseline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15781" name="Text Box 5"/>
          <p:cNvSpPr txBox="1">
            <a:spLocks noChangeArrowheads="1"/>
          </p:cNvSpPr>
          <p:nvPr/>
        </p:nvSpPr>
        <p:spPr bwMode="auto">
          <a:xfrm>
            <a:off x="288925" y="2490788"/>
            <a:ext cx="52133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800" baseline="0">
                <a:latin typeface="Calibri" charset="0"/>
                <a:ea typeface="Calibri" charset="0"/>
                <a:cs typeface="Calibri" charset="0"/>
              </a:rPr>
              <a:t>Relational data model contributes:</a:t>
            </a:r>
          </a:p>
        </p:txBody>
      </p:sp>
      <p:sp>
        <p:nvSpPr>
          <p:cNvPr id="715782" name="Text Box 6"/>
          <p:cNvSpPr txBox="1">
            <a:spLocks noChangeArrowheads="1"/>
          </p:cNvSpPr>
          <p:nvPr/>
        </p:nvSpPr>
        <p:spPr bwMode="auto">
          <a:xfrm>
            <a:off x="876300" y="5089525"/>
            <a:ext cx="43529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 Ingres </a:t>
            </a:r>
            <a:r>
              <a:rPr lang="en-US" sz="2000" i="1" baseline="0">
                <a:latin typeface="Calibri" charset="0"/>
                <a:ea typeface="Calibri" charset="0"/>
                <a:cs typeface="Calibri" charset="0"/>
                <a:sym typeface="Wingdings" charset="2"/>
              </a:rPr>
              <a:t>  CA </a:t>
            </a:r>
          </a:p>
          <a:p>
            <a:pPr algn="l" eaLnBrk="1" hangingPunct="1">
              <a:buFontTx/>
              <a:buChar char="•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  <a:sym typeface="Wingdings" charset="2"/>
              </a:rPr>
              <a:t> Postgres  Illustra  Informix  IBM</a:t>
            </a:r>
          </a:p>
          <a:p>
            <a:pPr algn="l" eaLnBrk="1" hangingPunct="1">
              <a:buFontTx/>
              <a:buChar char="•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  <a:sym typeface="Wingdings" charset="2"/>
              </a:rPr>
              <a:t> System R  Oracle, DB2</a:t>
            </a:r>
            <a:endParaRPr lang="en-US" sz="2000" i="1" baseline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15783" name="Text Box 7"/>
          <p:cNvSpPr txBox="1">
            <a:spLocks noChangeArrowheads="1"/>
          </p:cNvSpPr>
          <p:nvPr/>
        </p:nvSpPr>
        <p:spPr bwMode="auto">
          <a:xfrm>
            <a:off x="288925" y="4586288"/>
            <a:ext cx="23098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800" baseline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>
                <a:latin typeface="Calibri" charset="0"/>
                <a:ea typeface="Calibri" charset="0"/>
                <a:cs typeface="Calibri" charset="0"/>
              </a:rPr>
              <a:t>st</a:t>
            </a:r>
            <a:r>
              <a:rPr lang="en-US" sz="2800" baseline="0">
                <a:latin typeface="Calibri" charset="0"/>
                <a:ea typeface="Calibri" charset="0"/>
                <a:cs typeface="Calibri" charset="0"/>
              </a:rPr>
              <a:t> prototypes:</a:t>
            </a:r>
          </a:p>
        </p:txBody>
      </p:sp>
      <p:sp>
        <p:nvSpPr>
          <p:cNvPr id="71578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Relational Data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780" grpId="0" build="p"/>
      <p:bldP spid="71578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219200"/>
            <a:ext cx="7467600" cy="161121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3-Table Query to get a list of instructor-teaches-course information: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endParaRPr lang="en-US" b="1" baseline="0" dirty="0">
              <a:latin typeface="Helvetica" charset="0"/>
            </a:endParaRP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 err="1">
                <a:latin typeface="Helvetica" charset="0"/>
              </a:rPr>
              <a:t>i.name</a:t>
            </a:r>
            <a:r>
              <a:rPr lang="en-US" i="1" baseline="0" dirty="0">
                <a:latin typeface="Helvetica" charset="0"/>
              </a:rPr>
              <a:t> </a:t>
            </a:r>
            <a:r>
              <a:rPr lang="en-US" b="1" baseline="0" dirty="0">
                <a:latin typeface="Helvetica" charset="0"/>
              </a:rPr>
              <a:t>as </a:t>
            </a:r>
            <a:r>
              <a:rPr lang="en-US" i="1" baseline="0" dirty="0" err="1">
                <a:latin typeface="Helvetica" charset="0"/>
              </a:rPr>
              <a:t>instructor_name</a:t>
            </a:r>
            <a:r>
              <a:rPr lang="en-US" i="1" baseline="0" dirty="0">
                <a:latin typeface="Helvetica" charset="0"/>
              </a:rPr>
              <a:t>, </a:t>
            </a:r>
            <a:r>
              <a:rPr lang="en-US" i="1" baseline="0" dirty="0" err="1">
                <a:latin typeface="Helvetica" charset="0"/>
              </a:rPr>
              <a:t>c.title</a:t>
            </a:r>
            <a:r>
              <a:rPr lang="en-US" i="1" baseline="0" dirty="0">
                <a:latin typeface="Helvetica" charset="0"/>
              </a:rPr>
              <a:t> </a:t>
            </a:r>
            <a:r>
              <a:rPr lang="en-US" b="1" baseline="0" dirty="0">
                <a:latin typeface="Helvetica" charset="0"/>
              </a:rPr>
              <a:t>as</a:t>
            </a:r>
            <a:r>
              <a:rPr lang="en-US" i="1" baseline="0" dirty="0">
                <a:latin typeface="Helvetica" charset="0"/>
              </a:rPr>
              <a:t> </a:t>
            </a:r>
            <a:r>
              <a:rPr lang="en-US" i="1" baseline="0" dirty="0" err="1">
                <a:latin typeface="Helvetica" charset="0"/>
              </a:rPr>
              <a:t>course_name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 </a:t>
            </a:r>
            <a:r>
              <a:rPr lang="en-US" i="1" baseline="0" dirty="0" err="1">
                <a:latin typeface="Helvetica" charset="0"/>
              </a:rPr>
              <a:t>i</a:t>
            </a:r>
            <a:r>
              <a:rPr lang="en-US" i="1" baseline="0" dirty="0">
                <a:latin typeface="Helvetica" charset="0"/>
              </a:rPr>
              <a:t>, course c, teaches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</a:t>
            </a:r>
            <a:r>
              <a:rPr lang="en-US" i="1" baseline="0" dirty="0" err="1">
                <a:latin typeface="Helvetica" charset="0"/>
              </a:rPr>
              <a:t>i.ID</a:t>
            </a:r>
            <a:r>
              <a:rPr lang="en-US" i="1" baseline="0" dirty="0">
                <a:latin typeface="Helvetica" charset="0"/>
              </a:rPr>
              <a:t> = </a:t>
            </a:r>
            <a:r>
              <a:rPr lang="en-US" i="1" baseline="0" dirty="0" err="1">
                <a:latin typeface="Helvetica" charset="0"/>
              </a:rPr>
              <a:t>teaches.ID</a:t>
            </a:r>
            <a:r>
              <a:rPr lang="en-US" i="1" baseline="0" dirty="0">
                <a:latin typeface="Helvetica" charset="0"/>
              </a:rPr>
              <a:t> and </a:t>
            </a:r>
            <a:r>
              <a:rPr lang="en-US" i="1" baseline="0" dirty="0" err="1">
                <a:latin typeface="Helvetica" charset="0"/>
              </a:rPr>
              <a:t>c.course_id</a:t>
            </a:r>
            <a:r>
              <a:rPr lang="en-US" i="1" baseline="0" dirty="0">
                <a:latin typeface="Helvetica" charset="0"/>
              </a:rPr>
              <a:t> = </a:t>
            </a:r>
            <a:r>
              <a:rPr lang="en-US" i="1" baseline="0" dirty="0" err="1">
                <a:latin typeface="Helvetica" charset="0"/>
              </a:rPr>
              <a:t>teaches.course_id</a:t>
            </a:r>
            <a:r>
              <a:rPr lang="en-US" i="1" baseline="0" dirty="0">
                <a:latin typeface="Helvetica" charset="0"/>
              </a:rPr>
              <a:t>;</a:t>
            </a:r>
            <a:endParaRPr lang="en-US" b="1" baseline="0" dirty="0">
              <a:latin typeface="Helvetica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4800" y="3200400"/>
            <a:ext cx="8153400" cy="2220608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Beware of unintended common names (happens often)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You may think the following query has the same result as above – it doesn’t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endParaRPr lang="en-US" baseline="0" dirty="0">
              <a:latin typeface="Helvetica" charset="0"/>
            </a:endParaRP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kumimoji="1" lang="en-US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 </a:t>
            </a:r>
            <a: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name</a:t>
            </a:r>
            <a:r>
              <a:rPr kumimoji="1" lang="en-US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, </a:t>
            </a:r>
            <a: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title</a:t>
            </a:r>
            <a:b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instructor </a:t>
            </a:r>
            <a:r>
              <a:rPr kumimoji="1" lang="en-US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natural join </a:t>
            </a:r>
            <a: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 </a:t>
            </a:r>
            <a:r>
              <a:rPr kumimoji="1" lang="en-US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natural join </a:t>
            </a:r>
            <a: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teaches;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endParaRPr kumimoji="1" lang="en-US" b="1" i="1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solidFill>
                  <a:srgbClr val="DA1F28"/>
                </a:solidFill>
                <a:latin typeface="Helvetica" charset="0"/>
              </a:rPr>
              <a:t>I prefer avoiding “natural joins” for that reason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52800" y="5410200"/>
            <a:ext cx="52578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Note: On the small dataset, the above two have the same answer, but not on the large dataset.</a:t>
            </a:r>
          </a:p>
          <a:p>
            <a:pPr algn="l"/>
            <a:r>
              <a:rPr lang="en-US" baseline="0" dirty="0"/>
              <a:t>Large dataset has cases where an instructor teaches a course from a different department.</a:t>
            </a:r>
          </a:p>
        </p:txBody>
      </p:sp>
    </p:spTree>
    <p:extLst>
      <p:ext uri="{BB962C8B-B14F-4D97-AF65-F5344CB8AC3E}">
        <p14:creationId xmlns:p14="http://schemas.microsoft.com/office/powerpoint/2010/main" val="52465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028825" y="3091434"/>
            <a:ext cx="508635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SQL: Aggregates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F841190-C8EC-666E-D751-2E7235798B1C}"/>
                  </a:ext>
                </a:extLst>
              </p14:cNvPr>
              <p14:cNvContentPartPr/>
              <p14:nvPr/>
            </p14:nvContentPartPr>
            <p14:xfrm>
              <a:off x="8331480" y="216540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F841190-C8EC-666E-D751-2E7235798B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2120" y="21560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1861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3.7.1-3.7.3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Basic aggregates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Aggregation with “grouping”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“Having” clause to select among groups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Aggregates</a:t>
            </a:r>
          </a:p>
        </p:txBody>
      </p:sp>
    </p:spTree>
    <p:extLst>
      <p:ext uri="{BB962C8B-B14F-4D97-AF65-F5344CB8AC3E}">
        <p14:creationId xmlns:p14="http://schemas.microsoft.com/office/powerpoint/2010/main" val="2887213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543499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Find the average salary of instructors in the Computer Science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select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avg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salary)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from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instructor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where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dept_name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= ‘Comp.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Sci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’;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24200" y="228600"/>
            <a:ext cx="5638800" cy="2187265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Other common aggregates: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max, min, sum, count,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stdev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, …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count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distinct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ID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teaches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semester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</a:t>
            </a:r>
            <a:r>
              <a:rPr kumimoji="0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’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Spring</a:t>
            </a:r>
            <a:r>
              <a:rPr kumimoji="0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’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and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year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2010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6" name="Left Arrow 15"/>
          <p:cNvSpPr/>
          <p:nvPr/>
        </p:nvSpPr>
        <p:spPr>
          <a:xfrm rot="7973963">
            <a:off x="2709277" y="2138440"/>
            <a:ext cx="736973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39963" y="2819400"/>
            <a:ext cx="6013637" cy="2187265"/>
            <a:chOff x="3739963" y="2819400"/>
            <a:chExt cx="6013637" cy="2187265"/>
          </a:xfrm>
        </p:grpSpPr>
        <p:sp>
          <p:nvSpPr>
            <p:cNvPr id="20" name="Rectangle 19"/>
            <p:cNvSpPr/>
            <p:nvPr/>
          </p:nvSpPr>
          <p:spPr>
            <a:xfrm>
              <a:off x="4114800" y="2819400"/>
              <a:ext cx="5638800" cy="2187265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Can specify aggregates in any query.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Find max salary over instructors teaching in S’10.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select max(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salary)</a:t>
              </a:r>
              <a:b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</a:b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from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teaches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natural join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instructor </a:t>
              </a:r>
              <a:b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</a:b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where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semester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= </a:t>
              </a:r>
              <a:r>
                <a:rPr kumimoji="0" lang="ja-JP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’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Spring</a:t>
              </a:r>
              <a:r>
                <a:rPr kumimoji="0" lang="ja-JP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’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and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year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= 2010;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22" name="Left Arrow 21"/>
            <p:cNvSpPr/>
            <p:nvPr/>
          </p:nvSpPr>
          <p:spPr>
            <a:xfrm rot="10604411">
              <a:off x="3739963" y="3290194"/>
              <a:ext cx="484699" cy="230555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7200" y="4117595"/>
            <a:ext cx="5638800" cy="2489372"/>
            <a:chOff x="457200" y="4117595"/>
            <a:chExt cx="5638800" cy="2489372"/>
          </a:xfrm>
        </p:grpSpPr>
        <p:sp>
          <p:nvSpPr>
            <p:cNvPr id="21" name="Rectangle 20"/>
            <p:cNvSpPr/>
            <p:nvPr/>
          </p:nvSpPr>
          <p:spPr>
            <a:xfrm>
              <a:off x="457200" y="4724400"/>
              <a:ext cx="5638800" cy="1882567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Aggregate result can be used as a scalar.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Find instructors with max salary: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select *</a:t>
              </a:r>
              <a:b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</a:b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from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instructor </a:t>
              </a:r>
              <a:b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</a:b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where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salary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= (select max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(salary)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from</a:t>
              </a:r>
              <a:r>
                <a:rPr kumimoji="0" lang="en-US" sz="18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instructor);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23" name="Left Arrow 22"/>
            <p:cNvSpPr/>
            <p:nvPr/>
          </p:nvSpPr>
          <p:spPr>
            <a:xfrm rot="14219693">
              <a:off x="2290287" y="4371782"/>
              <a:ext cx="736973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352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1000" y="1295400"/>
            <a:ext cx="5638800" cy="1882567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Aggregate result can be used as a scalar.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Find instructors with max salary: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*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 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(select max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(salary)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instructor);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3400" y="3581400"/>
            <a:ext cx="5638800" cy="2830006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Following doesn’t work: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*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 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max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(salary);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name,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max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(salary)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 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max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(salary);</a:t>
            </a:r>
          </a:p>
        </p:txBody>
      </p:sp>
    </p:spTree>
    <p:extLst>
      <p:ext uri="{BB962C8B-B14F-4D97-AF65-F5344CB8AC3E}">
        <p14:creationId xmlns:p14="http://schemas.microsoft.com/office/powerpoint/2010/main" val="878783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Aggregates: Group By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1000" y="1066800"/>
            <a:ext cx="8153400" cy="142808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Split the tuples into groups, and computer the aggregate for each group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, </a:t>
            </a:r>
            <a:r>
              <a:rPr kumimoji="1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</a:t>
            </a:r>
            <a:b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</a:t>
            </a:r>
            <a:b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group by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;</a:t>
            </a:r>
            <a:endParaRPr kumimoji="1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  <p:pic>
        <p:nvPicPr>
          <p:cNvPr id="5" name="Picture 4" descr="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9925"/>
            <a:ext cx="4056062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537" y="3814763"/>
            <a:ext cx="3752850" cy="286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2364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Aggregates: Group By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1000" y="1066800"/>
            <a:ext cx="8153400" cy="142808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Split the tuples into groups, and computer the aggregate for each group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, </a:t>
            </a:r>
            <a:r>
              <a:rPr kumimoji="1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</a:t>
            </a:r>
            <a:b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</a:t>
            </a:r>
            <a:b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group by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;</a:t>
            </a:r>
            <a:endParaRPr kumimoji="1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58687A-5A34-FBE2-8B6D-A6300E3A6F8B}"/>
              </a:ext>
            </a:extLst>
          </p:cNvPr>
          <p:cNvSpPr txBox="1"/>
          <p:nvPr/>
        </p:nvSpPr>
        <p:spPr>
          <a:xfrm>
            <a:off x="381000" y="3200400"/>
            <a:ext cx="79886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aseline="0" dirty="0">
                <a:latin typeface="Monaco" pitchFamily="2" charset="77"/>
              </a:rPr>
              <a:t>instructor = [ (10101, ‘Srinivasan’, 65000, ‘Comp. Sci.’),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                      (12121, ‘Wu’, 90000, ‘Finance’), …]</a:t>
            </a:r>
          </a:p>
          <a:p>
            <a:pPr algn="l"/>
            <a:endParaRPr lang="en-US" sz="1600" baseline="0" dirty="0">
              <a:latin typeface="Monaco" pitchFamily="2" charset="77"/>
            </a:endParaRPr>
          </a:p>
          <a:p>
            <a:pPr algn="l"/>
            <a:endParaRPr lang="en-US" sz="1600" baseline="0" dirty="0">
              <a:latin typeface="Monaco" pitchFamily="2" charset="77"/>
            </a:endParaRPr>
          </a:p>
          <a:p>
            <a:pPr algn="l"/>
            <a:r>
              <a:rPr lang="en-US" sz="1600" baseline="0" dirty="0" err="1">
                <a:latin typeface="Monaco" pitchFamily="2" charset="77"/>
              </a:rPr>
              <a:t>dept_names</a:t>
            </a:r>
            <a:r>
              <a:rPr lang="en-US" sz="1600" baseline="0" dirty="0">
                <a:latin typeface="Monaco" pitchFamily="2" charset="77"/>
              </a:rPr>
              <a:t> = set ( [t[3] for t in instructor] )</a:t>
            </a:r>
          </a:p>
          <a:p>
            <a:pPr algn="l"/>
            <a:endParaRPr lang="en-US" sz="1600" baseline="0" dirty="0">
              <a:latin typeface="Monaco" pitchFamily="2" charset="77"/>
            </a:endParaRPr>
          </a:p>
          <a:p>
            <a:pPr algn="l"/>
            <a:r>
              <a:rPr lang="en-US" sz="1600" baseline="0" dirty="0">
                <a:latin typeface="Monaco" pitchFamily="2" charset="77"/>
              </a:rPr>
              <a:t>for </a:t>
            </a:r>
            <a:r>
              <a:rPr lang="en-US" sz="1600" baseline="0" dirty="0" err="1">
                <a:latin typeface="Monaco" pitchFamily="2" charset="77"/>
              </a:rPr>
              <a:t>dept_name</a:t>
            </a:r>
            <a:r>
              <a:rPr lang="en-US" sz="1600" baseline="0" dirty="0">
                <a:latin typeface="Monaco" pitchFamily="2" charset="77"/>
              </a:rPr>
              <a:t> in </a:t>
            </a:r>
            <a:r>
              <a:rPr lang="en-US" sz="1600" baseline="0" dirty="0" err="1">
                <a:latin typeface="Monaco" pitchFamily="2" charset="77"/>
              </a:rPr>
              <a:t>dept_names</a:t>
            </a:r>
            <a:r>
              <a:rPr lang="en-US" sz="1600" baseline="0" dirty="0">
                <a:latin typeface="Monaco" pitchFamily="2" charset="77"/>
              </a:rPr>
              <a:t>: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</a:t>
            </a:r>
            <a:r>
              <a:rPr lang="en-US" sz="1600" baseline="0" dirty="0" err="1">
                <a:latin typeface="Monaco" pitchFamily="2" charset="77"/>
              </a:rPr>
              <a:t>this_group</a:t>
            </a:r>
            <a:r>
              <a:rPr lang="en-US" sz="1600" baseline="0" dirty="0">
                <a:latin typeface="Monaco" pitchFamily="2" charset="77"/>
              </a:rPr>
              <a:t> = [t for t in instructor if t[3] == </a:t>
            </a:r>
            <a:r>
              <a:rPr lang="en-US" sz="1600" baseline="0" dirty="0" err="1">
                <a:latin typeface="Monaco" pitchFamily="2" charset="77"/>
              </a:rPr>
              <a:t>dept_name</a:t>
            </a:r>
            <a:r>
              <a:rPr lang="en-US" sz="1600" baseline="0" dirty="0">
                <a:latin typeface="Monaco" pitchFamily="2" charset="77"/>
              </a:rPr>
              <a:t>]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</a:t>
            </a:r>
            <a:r>
              <a:rPr lang="en-US" sz="1600" baseline="0" dirty="0" err="1">
                <a:latin typeface="Monaco" pitchFamily="2" charset="77"/>
              </a:rPr>
              <a:t>this_avg</a:t>
            </a:r>
            <a:r>
              <a:rPr lang="en-US" sz="1600" baseline="0" dirty="0">
                <a:latin typeface="Monaco" pitchFamily="2" charset="77"/>
              </a:rPr>
              <a:t> = average ( [t[2] for t in </a:t>
            </a:r>
            <a:r>
              <a:rPr lang="en-US" sz="1600" baseline="0" dirty="0" err="1">
                <a:latin typeface="Monaco" pitchFamily="2" charset="77"/>
              </a:rPr>
              <a:t>this_group</a:t>
            </a:r>
            <a:r>
              <a:rPr lang="en-US" sz="1600" baseline="0" dirty="0">
                <a:latin typeface="Monaco" pitchFamily="2" charset="77"/>
              </a:rPr>
              <a:t>] )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print(“{} - {}”.format(</a:t>
            </a:r>
            <a:r>
              <a:rPr lang="en-US" sz="1600" baseline="0" dirty="0" err="1">
                <a:latin typeface="Monaco" pitchFamily="2" charset="77"/>
              </a:rPr>
              <a:t>dept_name</a:t>
            </a:r>
            <a:r>
              <a:rPr lang="en-US" sz="1600" baseline="0" dirty="0">
                <a:latin typeface="Monaco" pitchFamily="2" charset="77"/>
              </a:rPr>
              <a:t>, </a:t>
            </a:r>
            <a:r>
              <a:rPr lang="en-US" sz="1600" baseline="0" dirty="0" err="1">
                <a:latin typeface="Monaco" pitchFamily="2" charset="77"/>
              </a:rPr>
              <a:t>this_avg</a:t>
            </a:r>
            <a:r>
              <a:rPr lang="en-US" sz="1600" baseline="0" dirty="0">
                <a:latin typeface="Monaco" pitchFamily="2" charset="77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490738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Aggregates: Group By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BA4D6-6464-2545-AD1C-A557618E3350}"/>
              </a:ext>
            </a:extLst>
          </p:cNvPr>
          <p:cNvSpPr/>
          <p:nvPr/>
        </p:nvSpPr>
        <p:spPr>
          <a:xfrm>
            <a:off x="228600" y="1147653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Find the number of instructors in each department who teach a course in the Spring 2010 semester.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958ED1-99B8-C242-996F-9E7BE3E6EF62}"/>
              </a:ext>
            </a:extLst>
          </p:cNvPr>
          <p:cNvSpPr/>
          <p:nvPr/>
        </p:nvSpPr>
        <p:spPr>
          <a:xfrm>
            <a:off x="247650" y="2057400"/>
            <a:ext cx="8153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Partial Query 1: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select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from instructor natural join teaches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where semester = ‘Spring’ and year = 2010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01EA61-FB58-BD44-9227-A7CF9CE4327F}"/>
              </a:ext>
            </a:extLst>
          </p:cNvPr>
          <p:cNvGrpSpPr/>
          <p:nvPr/>
        </p:nvGrpSpPr>
        <p:grpSpPr>
          <a:xfrm>
            <a:off x="1905000" y="3141395"/>
            <a:ext cx="7162800" cy="3829110"/>
            <a:chOff x="1905000" y="3141395"/>
            <a:chExt cx="7162800" cy="38291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0911ED-A5EB-C447-A553-CA520665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600" y="3141395"/>
              <a:ext cx="6835140" cy="3829110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A7147E9-F3CE-EB4B-90CB-70E219D04DEC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3723383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3BCE7C-2702-4042-8987-DD4CCE767FAE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41148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372E3D-AC30-B340-957F-82E7A3FA6C5B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48006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D9FDFA-1C40-B642-BC37-F40248336044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56388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EF0B21A-896A-CB44-B58C-EB204F6258AF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58674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502757-8301-184C-8BC4-5C0F364B76F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60960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B1D48B3-7857-C347-87DD-FA20C930A855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63246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C04F20-795F-B642-BDD5-95364A22B2EE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67056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057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Aggregates: Group By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BA4D6-6464-2545-AD1C-A557618E3350}"/>
              </a:ext>
            </a:extLst>
          </p:cNvPr>
          <p:cNvSpPr/>
          <p:nvPr/>
        </p:nvSpPr>
        <p:spPr>
          <a:xfrm>
            <a:off x="228600" y="1147653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Find the number of instructors in each department who teach a course in the Spring 2010 semester.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958ED1-99B8-C242-996F-9E7BE3E6EF62}"/>
              </a:ext>
            </a:extLst>
          </p:cNvPr>
          <p:cNvSpPr/>
          <p:nvPr/>
        </p:nvSpPr>
        <p:spPr>
          <a:xfrm>
            <a:off x="240030" y="1870678"/>
            <a:ext cx="8153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Partial Query 2: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select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dept_name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count(*)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from instructor natural join teaches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where semester = ‘Spring’ and year = 2010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group by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dept_name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A2BF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A2BF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Doesn’t work – double counts “Katz” who teaches twice in Spring 2010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BC4B42-08A3-9242-9B97-B3A7E83D4931}"/>
              </a:ext>
            </a:extLst>
          </p:cNvPr>
          <p:cNvSpPr/>
          <p:nvPr/>
        </p:nvSpPr>
        <p:spPr>
          <a:xfrm>
            <a:off x="240030" y="4267200"/>
            <a:ext cx="8153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Final: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select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dept_name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count(distinct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from instructor natural join teaches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where semester = ‘Spring’ and year = 2010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group by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dept_name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A2BF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A2BF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65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Aggregates: Group By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1000" y="1066800"/>
            <a:ext cx="8153400" cy="1712264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Attributes in the select clause must be aggregates, or must appear in the group by clause. Following wouldn’t work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, ID, </a:t>
            </a:r>
            <a:r>
              <a:rPr kumimoji="1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</a:t>
            </a:r>
            <a:b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</a:t>
            </a:r>
            <a:b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group by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;</a:t>
            </a:r>
            <a:endParaRPr kumimoji="1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3810000"/>
            <a:ext cx="8153400" cy="2050818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“having” can be used to select only some of the groups.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, 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 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</a:t>
            </a:r>
            <a:b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</a:t>
            </a:r>
            <a:b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group by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endParaRPr kumimoji="1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having </a:t>
            </a:r>
            <a:r>
              <a:rPr kumimoji="1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 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&gt; 42000;</a:t>
            </a:r>
            <a:endParaRPr kumimoji="1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46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Key Abstraction: Relation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17827" name="Group 3"/>
          <p:cNvGraphicFramePr>
            <a:graphicFrameLocks noGrp="1"/>
          </p:cNvGraphicFramePr>
          <p:nvPr>
            <p:ph sz="half" idx="2"/>
          </p:nvPr>
        </p:nvGraphicFramePr>
        <p:xfrm>
          <a:off x="2908300" y="1408113"/>
          <a:ext cx="4953000" cy="1719072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acct_no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balance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17841" name="Text Box 17"/>
          <p:cNvSpPr txBox="1">
            <a:spLocks noChangeArrowheads="1"/>
          </p:cNvSpPr>
          <p:nvPr/>
        </p:nvSpPr>
        <p:spPr bwMode="auto">
          <a:xfrm>
            <a:off x="1228725" y="1916113"/>
            <a:ext cx="15414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400" baseline="0" dirty="0">
                <a:latin typeface="Times New Roman" charset="0"/>
              </a:rPr>
              <a:t>Account  =</a:t>
            </a:r>
            <a:endParaRPr lang="en-US" b="1" baseline="0" dirty="0"/>
          </a:p>
        </p:txBody>
      </p:sp>
      <p:sp>
        <p:nvSpPr>
          <p:cNvPr id="717842" name="Text Box 18"/>
          <p:cNvSpPr txBox="1">
            <a:spLocks noChangeArrowheads="1"/>
          </p:cNvSpPr>
          <p:nvPr/>
        </p:nvSpPr>
        <p:spPr bwMode="auto">
          <a:xfrm>
            <a:off x="593725" y="3276600"/>
            <a:ext cx="11906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800" baseline="0">
                <a:latin typeface="Times New Roman" charset="0"/>
              </a:rPr>
              <a:t>Terms:</a:t>
            </a:r>
            <a:endParaRPr lang="en-US" sz="2800" b="1" baseline="0"/>
          </a:p>
        </p:txBody>
      </p:sp>
      <p:sp>
        <p:nvSpPr>
          <p:cNvPr id="717843" name="Text Box 19"/>
          <p:cNvSpPr txBox="1">
            <a:spLocks noChangeArrowheads="1"/>
          </p:cNvSpPr>
          <p:nvPr/>
        </p:nvSpPr>
        <p:spPr bwMode="auto">
          <a:xfrm>
            <a:off x="1127125" y="4165600"/>
            <a:ext cx="315277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</a:pPr>
            <a:r>
              <a:rPr lang="en-US" sz="2200" baseline="0">
                <a:latin typeface="Times New Roman" charset="0"/>
              </a:rPr>
              <a:t>   Tables  (aka: Relations)</a:t>
            </a:r>
            <a:endParaRPr lang="en-US" sz="2200" b="1" baseline="0"/>
          </a:p>
        </p:txBody>
      </p:sp>
      <p:sp>
        <p:nvSpPr>
          <p:cNvPr id="717844" name="Text Box 20"/>
          <p:cNvSpPr txBox="1">
            <a:spLocks noChangeArrowheads="1"/>
          </p:cNvSpPr>
          <p:nvPr/>
        </p:nvSpPr>
        <p:spPr bwMode="auto">
          <a:xfrm>
            <a:off x="685800" y="4953000"/>
            <a:ext cx="7620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800" i="1" baseline="0" dirty="0"/>
              <a:t>Why called Relations?</a:t>
            </a:r>
          </a:p>
          <a:p>
            <a:pPr algn="l" eaLnBrk="1" hangingPunct="1"/>
            <a:r>
              <a:rPr lang="en-US" sz="2800" i="1" baseline="0" dirty="0"/>
              <a:t>	</a:t>
            </a:r>
            <a:r>
              <a:rPr lang="en-US" sz="2000" i="1" baseline="0" dirty="0"/>
              <a:t>Closely correspond to mathematical concept of a </a:t>
            </a:r>
            <a:r>
              <a:rPr lang="en-US" sz="2000" b="1" i="1" baseline="0" dirty="0"/>
              <a:t>relation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371600" y="3091434"/>
            <a:ext cx="6857999" cy="138214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SQL: Different Types of Joins, and Set Operations</a:t>
            </a:r>
          </a:p>
        </p:txBody>
      </p:sp>
    </p:spTree>
    <p:extLst>
      <p:ext uri="{BB962C8B-B14F-4D97-AF65-F5344CB8AC3E}">
        <p14:creationId xmlns:p14="http://schemas.microsoft.com/office/powerpoint/2010/main" val="3549435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4.1, 3.5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Outer Joins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Anti-joins, Semi-joins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Set Operations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Querying Basics</a:t>
            </a:r>
          </a:p>
        </p:txBody>
      </p:sp>
    </p:spTree>
    <p:extLst>
      <p:ext uri="{BB962C8B-B14F-4D97-AF65-F5344CB8AC3E}">
        <p14:creationId xmlns:p14="http://schemas.microsoft.com/office/powerpoint/2010/main" val="2274059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176028"/>
              </p:ext>
            </p:extLst>
          </p:nvPr>
        </p:nvGraphicFramePr>
        <p:xfrm>
          <a:off x="5029200" y="2186882"/>
          <a:ext cx="2362200" cy="3808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55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962191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380646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141966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452637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49560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679982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Cartesian product: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R, 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9D862C-5593-1342-99CF-2CF9F34D245E}"/>
              </a:ext>
            </a:extLst>
          </p:cNvPr>
          <p:cNvSpPr/>
          <p:nvPr/>
        </p:nvSpPr>
        <p:spPr>
          <a:xfrm>
            <a:off x="5638800" y="2590800"/>
            <a:ext cx="1040933" cy="249617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6F1BC6-00A8-184D-9601-A344E61926A7}"/>
              </a:ext>
            </a:extLst>
          </p:cNvPr>
          <p:cNvSpPr/>
          <p:nvPr/>
        </p:nvSpPr>
        <p:spPr>
          <a:xfrm>
            <a:off x="5657707" y="2974283"/>
            <a:ext cx="1055426" cy="802583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186114"/>
              </p:ext>
            </p:extLst>
          </p:nvPr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252511"/>
              </p:ext>
            </p:extLst>
          </p:nvPr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879133" y="2729243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×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8985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885560"/>
              </p:ext>
            </p:extLst>
          </p:nvPr>
        </p:nvGraphicFramePr>
        <p:xfrm>
          <a:off x="5029200" y="2186882"/>
          <a:ext cx="1771650" cy="1202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55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Natural Join: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natural join 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793638" y="2741963"/>
            <a:ext cx="567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 baseline="0" dirty="0">
                <a:solidFill>
                  <a:schemeClr val="accent2"/>
                </a:solidFill>
                <a:latin typeface="Times New Roman" charset="0"/>
              </a:rPr>
              <a:t>⋈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B4ABED-0B73-3E49-8B92-F079FB606A4F}"/>
              </a:ext>
            </a:extLst>
          </p:cNvPr>
          <p:cNvSpPr/>
          <p:nvPr/>
        </p:nvSpPr>
        <p:spPr>
          <a:xfrm>
            <a:off x="381000" y="4334670"/>
            <a:ext cx="3657600" cy="1298689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Equivalent to: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R.A, R.B, S.C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R, S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</a:t>
            </a:r>
            <a:r>
              <a:rPr lang="en-US" baseline="0" dirty="0">
                <a:latin typeface="Helvetica" charset="0"/>
              </a:rPr>
              <a:t>R.B = S.B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73CD35-D9AD-1B49-A59C-23064F4CADA0}"/>
              </a:ext>
            </a:extLst>
          </p:cNvPr>
          <p:cNvSpPr/>
          <p:nvPr/>
        </p:nvSpPr>
        <p:spPr>
          <a:xfrm>
            <a:off x="4607560" y="4334669"/>
            <a:ext cx="3657600" cy="99399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Equivalent to: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R.A, R.B, S.C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</a:t>
            </a:r>
            <a:r>
              <a:rPr lang="en-US" b="1" i="1" baseline="0" dirty="0">
                <a:latin typeface="Helvetica" charset="0"/>
              </a:rPr>
              <a:t>join</a:t>
            </a:r>
            <a:r>
              <a:rPr lang="en-US" i="1" baseline="0" dirty="0">
                <a:latin typeface="Helvetica" charset="0"/>
              </a:rPr>
              <a:t> S </a:t>
            </a:r>
            <a:r>
              <a:rPr lang="en-US" b="1" i="1" baseline="0" dirty="0">
                <a:latin typeface="Helvetica" charset="0"/>
              </a:rPr>
              <a:t>on</a:t>
            </a:r>
            <a:r>
              <a:rPr lang="en-US" i="1" baseline="0" dirty="0">
                <a:latin typeface="Helvetica" charset="0"/>
              </a:rPr>
              <a:t> (</a:t>
            </a:r>
            <a:r>
              <a:rPr lang="en-US" baseline="0" dirty="0">
                <a:latin typeface="Helvetica" charset="0"/>
              </a:rPr>
              <a:t>R.B = S.B)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1A1CA7-C20E-8C4B-870A-30C60BADC854}"/>
              </a:ext>
            </a:extLst>
          </p:cNvPr>
          <p:cNvSpPr/>
          <p:nvPr/>
        </p:nvSpPr>
        <p:spPr>
          <a:xfrm>
            <a:off x="4636909" y="5678818"/>
            <a:ext cx="3657600" cy="99399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Equivalent to: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R.A, R.B, S.C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</a:t>
            </a:r>
            <a:r>
              <a:rPr lang="en-US" b="1" i="1" baseline="0" dirty="0">
                <a:latin typeface="Helvetica" charset="0"/>
              </a:rPr>
              <a:t>join</a:t>
            </a:r>
            <a:r>
              <a:rPr lang="en-US" i="1" baseline="0" dirty="0">
                <a:latin typeface="Helvetica" charset="0"/>
              </a:rPr>
              <a:t> S </a:t>
            </a:r>
            <a:r>
              <a:rPr lang="en-US" b="1" i="1" baseline="0" dirty="0">
                <a:latin typeface="Helvetica" charset="0"/>
              </a:rPr>
              <a:t>on</a:t>
            </a:r>
            <a:r>
              <a:rPr lang="en-US" i="1" baseline="0" dirty="0">
                <a:latin typeface="Helvetica" charset="0"/>
              </a:rPr>
              <a:t> (</a:t>
            </a:r>
            <a:r>
              <a:rPr lang="en-US" baseline="0" dirty="0">
                <a:latin typeface="Helvetica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3998495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155080"/>
              </p:ext>
            </p:extLst>
          </p:nvPr>
        </p:nvGraphicFramePr>
        <p:xfrm>
          <a:off x="5029200" y="2186882"/>
          <a:ext cx="2514600" cy="1202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Outer joins: Why?</a:t>
            </a:r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Natural Join: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natural join 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793638" y="2741963"/>
            <a:ext cx="567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 baseline="0" dirty="0">
                <a:solidFill>
                  <a:schemeClr val="accent2"/>
                </a:solidFill>
                <a:latin typeface="Times New Roman" charset="0"/>
              </a:rPr>
              <a:t>⋈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4F268-4F37-F84B-A953-A7CC5CC8B38F}"/>
              </a:ext>
            </a:extLst>
          </p:cNvPr>
          <p:cNvSpPr/>
          <p:nvPr/>
        </p:nvSpPr>
        <p:spPr>
          <a:xfrm>
            <a:off x="498238" y="3388294"/>
            <a:ext cx="1143000" cy="296163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65FE1D1-A1BD-5B41-A807-6DAE4C666B55}"/>
              </a:ext>
            </a:extLst>
          </p:cNvPr>
          <p:cNvSpPr/>
          <p:nvPr/>
        </p:nvSpPr>
        <p:spPr>
          <a:xfrm>
            <a:off x="2452862" y="2974283"/>
            <a:ext cx="1347404" cy="7874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401D3-9246-6B4F-B1A8-FED1DFAAFC8B}"/>
              </a:ext>
            </a:extLst>
          </p:cNvPr>
          <p:cNvSpPr txBox="1"/>
          <p:nvPr/>
        </p:nvSpPr>
        <p:spPr>
          <a:xfrm>
            <a:off x="281291" y="4877613"/>
            <a:ext cx="52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/>
              <a:t>Often need the ”non-matching” tuples in the result</a:t>
            </a:r>
          </a:p>
        </p:txBody>
      </p:sp>
    </p:spTree>
    <p:extLst>
      <p:ext uri="{BB962C8B-B14F-4D97-AF65-F5344CB8AC3E}">
        <p14:creationId xmlns:p14="http://schemas.microsoft.com/office/powerpoint/2010/main" val="358180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26861"/>
              </p:ext>
            </p:extLst>
          </p:nvPr>
        </p:nvGraphicFramePr>
        <p:xfrm>
          <a:off x="5029199" y="2186882"/>
          <a:ext cx="2347389" cy="1603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615346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“Left” </a:t>
            </a:r>
            <a:r>
              <a:rPr lang="en-US" dirty="0" err="1"/>
              <a:t>Outerjoin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natural left outer join 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767412" y="2812110"/>
            <a:ext cx="655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⟕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4F268-4F37-F84B-A953-A7CC5CC8B38F}"/>
              </a:ext>
            </a:extLst>
          </p:cNvPr>
          <p:cNvSpPr/>
          <p:nvPr/>
        </p:nvSpPr>
        <p:spPr>
          <a:xfrm>
            <a:off x="498238" y="3388294"/>
            <a:ext cx="1143000" cy="29616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65FE1D1-A1BD-5B41-A807-6DAE4C666B55}"/>
              </a:ext>
            </a:extLst>
          </p:cNvPr>
          <p:cNvSpPr/>
          <p:nvPr/>
        </p:nvSpPr>
        <p:spPr>
          <a:xfrm>
            <a:off x="2452862" y="2974283"/>
            <a:ext cx="1347404" cy="7874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713DCC-7F31-E94C-9B65-A61A1027B42F}"/>
              </a:ext>
            </a:extLst>
          </p:cNvPr>
          <p:cNvSpPr/>
          <p:nvPr/>
        </p:nvSpPr>
        <p:spPr>
          <a:xfrm>
            <a:off x="80344" y="5028965"/>
            <a:ext cx="4162085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left outer join S on (R.B = S.B)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1911F2-421B-FF1D-D93E-A4318002D3F9}"/>
              </a:ext>
            </a:extLst>
          </p:cNvPr>
          <p:cNvSpPr/>
          <p:nvPr/>
        </p:nvSpPr>
        <p:spPr>
          <a:xfrm>
            <a:off x="4896749" y="4419600"/>
            <a:ext cx="4162085" cy="190802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natural join S on (R.B = S.B)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i="1" baseline="0" dirty="0">
                <a:latin typeface="Helvetica" charset="0"/>
              </a:rPr>
              <a:t>UNION ALL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i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R.A, R.B, NULL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i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</a:t>
            </a:r>
            <a:r>
              <a:rPr lang="en-US" b="1" i="1" baseline="0" dirty="0">
                <a:latin typeface="Helvetica" charset="0"/>
              </a:rPr>
              <a:t> where </a:t>
            </a:r>
            <a:r>
              <a:rPr lang="en-US" i="1" baseline="0" dirty="0">
                <a:latin typeface="Helvetica" charset="0"/>
              </a:rPr>
              <a:t>R.B</a:t>
            </a:r>
            <a:r>
              <a:rPr lang="en-US" b="1" i="1" baseline="0" dirty="0">
                <a:latin typeface="Helvetica" charset="0"/>
              </a:rPr>
              <a:t> NOT IN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i="1" baseline="0" dirty="0">
                <a:latin typeface="Helvetica" charset="0"/>
              </a:rPr>
              <a:t>     (select </a:t>
            </a:r>
            <a:r>
              <a:rPr lang="en-US" i="1" baseline="0" dirty="0">
                <a:latin typeface="Helvetica" charset="0"/>
              </a:rPr>
              <a:t>S.B </a:t>
            </a:r>
            <a:r>
              <a:rPr lang="en-US" b="1" i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S</a:t>
            </a:r>
            <a:r>
              <a:rPr lang="en-US" b="1" i="1" baseline="0" dirty="0">
                <a:latin typeface="Helvetica" charset="0"/>
              </a:rPr>
              <a:t>)</a:t>
            </a:r>
            <a:endParaRPr lang="en-US" b="1" baseline="0" dirty="0">
              <a:latin typeface="Helvetic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62A7D-DE03-752B-29C6-151BC827A543}"/>
              </a:ext>
            </a:extLst>
          </p:cNvPr>
          <p:cNvSpPr txBox="1"/>
          <p:nvPr/>
        </p:nvSpPr>
        <p:spPr>
          <a:xfrm>
            <a:off x="6262057" y="3739029"/>
            <a:ext cx="288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C00000"/>
                </a:solidFill>
              </a:rPr>
              <a:t>NULL is a keyword in SQL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3AAFF7-AEDA-9FF1-49E7-7A264969FE67}"/>
              </a:ext>
            </a:extLst>
          </p:cNvPr>
          <p:cNvSpPr txBox="1"/>
          <p:nvPr/>
        </p:nvSpPr>
        <p:spPr>
          <a:xfrm>
            <a:off x="4423719" y="530104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45934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911560"/>
              </p:ext>
            </p:extLst>
          </p:nvPr>
        </p:nvGraphicFramePr>
        <p:xfrm>
          <a:off x="5029199" y="2186882"/>
          <a:ext cx="2347389" cy="2004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615346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435752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“Right” </a:t>
            </a:r>
            <a:r>
              <a:rPr lang="en-US" dirty="0" err="1"/>
              <a:t>Outerjoin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right natural outer join 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705473" y="2741963"/>
            <a:ext cx="655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⟖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4F268-4F37-F84B-A953-A7CC5CC8B38F}"/>
              </a:ext>
            </a:extLst>
          </p:cNvPr>
          <p:cNvSpPr/>
          <p:nvPr/>
        </p:nvSpPr>
        <p:spPr>
          <a:xfrm>
            <a:off x="498238" y="3388294"/>
            <a:ext cx="1143000" cy="296163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65FE1D1-A1BD-5B41-A807-6DAE4C666B55}"/>
              </a:ext>
            </a:extLst>
          </p:cNvPr>
          <p:cNvSpPr/>
          <p:nvPr/>
        </p:nvSpPr>
        <p:spPr>
          <a:xfrm>
            <a:off x="2452862" y="2974283"/>
            <a:ext cx="1347404" cy="7874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8A533-8102-9F45-A237-38B2505DE4D0}"/>
              </a:ext>
            </a:extLst>
          </p:cNvPr>
          <p:cNvSpPr/>
          <p:nvPr/>
        </p:nvSpPr>
        <p:spPr>
          <a:xfrm>
            <a:off x="81442" y="4978337"/>
            <a:ext cx="4338158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right outer join S on (R.B = S.B)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1923F4-B884-BF3E-76F9-1533175092C1}"/>
              </a:ext>
            </a:extLst>
          </p:cNvPr>
          <p:cNvSpPr/>
          <p:nvPr/>
        </p:nvSpPr>
        <p:spPr>
          <a:xfrm>
            <a:off x="4896749" y="4419600"/>
            <a:ext cx="4162085" cy="190802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natural join S on (R.B = S.B)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i="1" baseline="0" dirty="0">
                <a:latin typeface="Helvetica" charset="0"/>
              </a:rPr>
              <a:t>UNION ALL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i="1" baseline="0" dirty="0">
                <a:latin typeface="Helvetica" charset="0"/>
              </a:rPr>
              <a:t>select NULL, </a:t>
            </a:r>
            <a:r>
              <a:rPr lang="en-US" i="1" baseline="0" dirty="0">
                <a:latin typeface="Helvetica" charset="0"/>
              </a:rPr>
              <a:t>S.B, S.C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i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S</a:t>
            </a:r>
            <a:r>
              <a:rPr lang="en-US" b="1" i="1" baseline="0" dirty="0">
                <a:latin typeface="Helvetica" charset="0"/>
              </a:rPr>
              <a:t> where </a:t>
            </a:r>
            <a:r>
              <a:rPr lang="en-US" i="1" baseline="0" dirty="0">
                <a:latin typeface="Helvetica" charset="0"/>
              </a:rPr>
              <a:t>S.B</a:t>
            </a:r>
            <a:r>
              <a:rPr lang="en-US" b="1" i="1" baseline="0" dirty="0">
                <a:latin typeface="Helvetica" charset="0"/>
              </a:rPr>
              <a:t> NOT IN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i="1" baseline="0" dirty="0">
                <a:latin typeface="Helvetica" charset="0"/>
              </a:rPr>
              <a:t>     (select </a:t>
            </a:r>
            <a:r>
              <a:rPr lang="en-US" i="1" baseline="0" dirty="0">
                <a:latin typeface="Helvetica" charset="0"/>
              </a:rPr>
              <a:t>R.B </a:t>
            </a:r>
            <a:r>
              <a:rPr lang="en-US" b="1" i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</a:t>
            </a:r>
            <a:r>
              <a:rPr lang="en-US" b="1" i="1" baseline="0" dirty="0">
                <a:latin typeface="Helvetica" charset="0"/>
              </a:rPr>
              <a:t>)</a:t>
            </a:r>
            <a:endParaRPr lang="en-US" b="1" baseline="0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031540"/>
              </p:ext>
            </p:extLst>
          </p:nvPr>
        </p:nvGraphicFramePr>
        <p:xfrm>
          <a:off x="5029199" y="2186882"/>
          <a:ext cx="2347389" cy="2404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615346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435752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“Full” </a:t>
            </a:r>
            <a:r>
              <a:rPr lang="en-US" dirty="0" err="1"/>
              <a:t>Outerjoin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natural full outer join 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646162" y="2741963"/>
            <a:ext cx="7152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⟗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4F268-4F37-F84B-A953-A7CC5CC8B38F}"/>
              </a:ext>
            </a:extLst>
          </p:cNvPr>
          <p:cNvSpPr/>
          <p:nvPr/>
        </p:nvSpPr>
        <p:spPr>
          <a:xfrm>
            <a:off x="498238" y="3388294"/>
            <a:ext cx="1143000" cy="29616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65FE1D1-A1BD-5B41-A807-6DAE4C666B55}"/>
              </a:ext>
            </a:extLst>
          </p:cNvPr>
          <p:cNvSpPr/>
          <p:nvPr/>
        </p:nvSpPr>
        <p:spPr>
          <a:xfrm>
            <a:off x="2452862" y="2974283"/>
            <a:ext cx="1347404" cy="7874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D5834D-8AEF-4141-8CD5-36D7456A984B}"/>
              </a:ext>
            </a:extLst>
          </p:cNvPr>
          <p:cNvSpPr/>
          <p:nvPr/>
        </p:nvSpPr>
        <p:spPr>
          <a:xfrm>
            <a:off x="489301" y="5192746"/>
            <a:ext cx="5697376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full outer join S on (R.B = S.B)</a:t>
            </a:r>
          </a:p>
        </p:txBody>
      </p:sp>
    </p:spTree>
    <p:extLst>
      <p:ext uri="{BB962C8B-B14F-4D97-AF65-F5344CB8AC3E}">
        <p14:creationId xmlns:p14="http://schemas.microsoft.com/office/powerpoint/2010/main" val="371894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55626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Semi-joins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F5870F-9FA1-6744-9F4C-E59A89D9416E}"/>
              </a:ext>
            </a:extLst>
          </p:cNvPr>
          <p:cNvGraphicFramePr>
            <a:graphicFrameLocks noGrp="1"/>
          </p:cNvGraphicFramePr>
          <p:nvPr/>
        </p:nvGraphicFramePr>
        <p:xfrm>
          <a:off x="5029199" y="2471934"/>
          <a:ext cx="1564926" cy="1202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298221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D4778BC-3D0A-784E-9F5B-3A9FF158A2A8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62370DE0-1C8F-F84D-A78C-8515D6FFFA9D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CA79FD0-E475-174C-81C2-9639D2C95DDC}"/>
              </a:ext>
            </a:extLst>
          </p:cNvPr>
          <p:cNvSpPr/>
          <p:nvPr/>
        </p:nvSpPr>
        <p:spPr>
          <a:xfrm>
            <a:off x="4192557" y="3000660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BC04-EA13-524D-B40C-A2D847B2DF7D}"/>
              </a:ext>
            </a:extLst>
          </p:cNvPr>
          <p:cNvSpPr txBox="1"/>
          <p:nvPr/>
        </p:nvSpPr>
        <p:spPr>
          <a:xfrm>
            <a:off x="208547" y="1017549"/>
            <a:ext cx="859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R SEMI-JOIN S = tuples of R that do have a “match” in S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Not an SQL keyword, but useful concept to understand – often implemented in database systems as an operator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D3EDEB-DD77-764C-A4E7-27305DC115F1}"/>
              </a:ext>
            </a:extLst>
          </p:cNvPr>
          <p:cNvSpPr/>
          <p:nvPr/>
        </p:nvSpPr>
        <p:spPr>
          <a:xfrm>
            <a:off x="511056" y="2865997"/>
            <a:ext cx="1143000" cy="78099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Image result for SEMI join symbol">
            <a:extLst>
              <a:ext uri="{FF2B5EF4-FFF2-40B4-BE49-F238E27FC236}">
                <a16:creationId xmlns:a16="http://schemas.microsoft.com/office/drawing/2014/main" id="{25D8548E-35FE-E643-B44A-B4FFFB51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370" y="3186238"/>
            <a:ext cx="340075" cy="35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FE6EF5A-C3D2-D44B-9E8C-806D342E07D1}"/>
              </a:ext>
            </a:extLst>
          </p:cNvPr>
          <p:cNvSpPr txBox="1"/>
          <p:nvPr/>
        </p:nvSpPr>
        <p:spPr>
          <a:xfrm>
            <a:off x="340385" y="4601475"/>
            <a:ext cx="85930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Can be written in SQL as: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select *</a:t>
            </a:r>
          </a:p>
          <a:p>
            <a:pPr algn="l"/>
            <a:r>
              <a:rPr lang="en-US" baseline="0" dirty="0"/>
              <a:t>from R</a:t>
            </a:r>
          </a:p>
          <a:p>
            <a:pPr algn="l"/>
            <a:r>
              <a:rPr lang="en-US" baseline="0" dirty="0"/>
              <a:t>where B in (select B from S);</a:t>
            </a:r>
          </a:p>
        </p:txBody>
      </p:sp>
    </p:spTree>
    <p:extLst>
      <p:ext uri="{BB962C8B-B14F-4D97-AF65-F5344CB8AC3E}">
        <p14:creationId xmlns:p14="http://schemas.microsoft.com/office/powerpoint/2010/main" val="14567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55626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Semi-joins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F5870F-9FA1-6744-9F4C-E59A89D94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724160"/>
              </p:ext>
            </p:extLst>
          </p:nvPr>
        </p:nvGraphicFramePr>
        <p:xfrm>
          <a:off x="5029199" y="2471934"/>
          <a:ext cx="1564926" cy="1202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298221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D4778BC-3D0A-784E-9F5B-3A9FF158A2A8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62370DE0-1C8F-F84D-A78C-8515D6FFFA9D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CA79FD0-E475-174C-81C2-9639D2C95DDC}"/>
              </a:ext>
            </a:extLst>
          </p:cNvPr>
          <p:cNvSpPr/>
          <p:nvPr/>
        </p:nvSpPr>
        <p:spPr>
          <a:xfrm>
            <a:off x="4192557" y="3000660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BC04-EA13-524D-B40C-A2D847B2DF7D}"/>
              </a:ext>
            </a:extLst>
          </p:cNvPr>
          <p:cNvSpPr txBox="1"/>
          <p:nvPr/>
        </p:nvSpPr>
        <p:spPr>
          <a:xfrm>
            <a:off x="208547" y="1017549"/>
            <a:ext cx="859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R SEMI-JOIN S = tuples of R that do have a “match” in S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Not an SQL keyword, but useful concept to understand – often implemented in database systems as an operator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D3EDEB-DD77-764C-A4E7-27305DC115F1}"/>
              </a:ext>
            </a:extLst>
          </p:cNvPr>
          <p:cNvSpPr/>
          <p:nvPr/>
        </p:nvSpPr>
        <p:spPr>
          <a:xfrm>
            <a:off x="511056" y="2865997"/>
            <a:ext cx="1143000" cy="78099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AFE5984-8763-9745-BD89-7A40A96DF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80816"/>
              </p:ext>
            </p:extLst>
          </p:nvPr>
        </p:nvGraphicFramePr>
        <p:xfrm>
          <a:off x="5031491" y="4495799"/>
          <a:ext cx="1564926" cy="801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E6F67012-0175-DD48-869D-7C13AD0B1318}"/>
              </a:ext>
            </a:extLst>
          </p:cNvPr>
          <p:cNvGraphicFramePr>
            <a:graphicFrameLocks noGrp="1"/>
          </p:cNvGraphicFramePr>
          <p:nvPr/>
        </p:nvGraphicFramePr>
        <p:xfrm>
          <a:off x="513348" y="4495800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0FD09419-6A3B-6144-9643-572F50738149}"/>
              </a:ext>
            </a:extLst>
          </p:cNvPr>
          <p:cNvGraphicFramePr>
            <a:graphicFrameLocks noGrp="1"/>
          </p:cNvGraphicFramePr>
          <p:nvPr/>
        </p:nvGraphicFramePr>
        <p:xfrm>
          <a:off x="2593092" y="4495800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51D87BAF-1491-1042-8899-1BDEFA891DFF}"/>
              </a:ext>
            </a:extLst>
          </p:cNvPr>
          <p:cNvSpPr/>
          <p:nvPr/>
        </p:nvSpPr>
        <p:spPr>
          <a:xfrm>
            <a:off x="4194849" y="5024525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8DF69A1-1A7E-CE47-810E-5E74E7902215}"/>
              </a:ext>
            </a:extLst>
          </p:cNvPr>
          <p:cNvSpPr/>
          <p:nvPr/>
        </p:nvSpPr>
        <p:spPr>
          <a:xfrm>
            <a:off x="2590800" y="4876251"/>
            <a:ext cx="1143000" cy="29654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Image result for SEMI join symbol">
            <a:extLst>
              <a:ext uri="{FF2B5EF4-FFF2-40B4-BE49-F238E27FC236}">
                <a16:creationId xmlns:a16="http://schemas.microsoft.com/office/drawing/2014/main" id="{25D8548E-35FE-E643-B44A-B4FFFB51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370" y="3186238"/>
            <a:ext cx="340075" cy="35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SEMI join symbol">
            <a:extLst>
              <a:ext uri="{FF2B5EF4-FFF2-40B4-BE49-F238E27FC236}">
                <a16:creationId xmlns:a16="http://schemas.microsoft.com/office/drawing/2014/main" id="{C2D20CA8-80BA-0544-AB63-DAD7BD8F5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78337" y="5172799"/>
            <a:ext cx="364140" cy="35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2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Relations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21923" name="Group 3"/>
          <p:cNvGraphicFramePr>
            <a:graphicFrameLocks noGrp="1"/>
          </p:cNvGraphicFramePr>
          <p:nvPr>
            <p:ph sz="half" idx="2"/>
          </p:nvPr>
        </p:nvGraphicFramePr>
        <p:xfrm>
          <a:off x="2670175" y="1416050"/>
          <a:ext cx="4953000" cy="1719072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acct_no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balance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3921" name="Text Box 17"/>
          <p:cNvSpPr txBox="1">
            <a:spLocks noChangeArrowheads="1"/>
          </p:cNvSpPr>
          <p:nvPr/>
        </p:nvSpPr>
        <p:spPr bwMode="auto">
          <a:xfrm>
            <a:off x="990600" y="1922463"/>
            <a:ext cx="163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400" baseline="0"/>
              <a:t>Account  =</a:t>
            </a:r>
            <a:endParaRPr lang="en-US" b="1" baseline="0"/>
          </a:p>
        </p:txBody>
      </p:sp>
      <p:sp>
        <p:nvSpPr>
          <p:cNvPr id="721938" name="Text Box 18"/>
          <p:cNvSpPr txBox="1">
            <a:spLocks noChangeArrowheads="1"/>
          </p:cNvSpPr>
          <p:nvPr/>
        </p:nvSpPr>
        <p:spPr bwMode="auto">
          <a:xfrm>
            <a:off x="1882775" y="5065713"/>
            <a:ext cx="6880225" cy="79533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lnSpc>
                <a:spcPct val="80000"/>
              </a:lnSpc>
              <a:spcBef>
                <a:spcPct val="20000"/>
              </a:spcBef>
              <a:spcAft>
                <a:spcPts val="2400"/>
              </a:spcAft>
            </a:pPr>
            <a:r>
              <a:rPr lang="en-US" sz="2800" i="1" baseline="0"/>
              <a:t>Relational database semantics defined in terms of mathematical relations</a:t>
            </a:r>
            <a:endParaRPr lang="en-US" sz="2000" b="1" i="1" baseline="0"/>
          </a:p>
        </p:txBody>
      </p:sp>
      <p:grpSp>
        <p:nvGrpSpPr>
          <p:cNvPr id="123923" name="Group 19"/>
          <p:cNvGrpSpPr>
            <a:grpSpLocks/>
          </p:cNvGrpSpPr>
          <p:nvPr/>
        </p:nvGrpSpPr>
        <p:grpSpPr bwMode="auto">
          <a:xfrm>
            <a:off x="2197100" y="3176588"/>
            <a:ext cx="5422900" cy="1471612"/>
            <a:chOff x="1534" y="1887"/>
            <a:chExt cx="3416" cy="927"/>
          </a:xfrm>
        </p:grpSpPr>
        <p:sp>
          <p:nvSpPr>
            <p:cNvPr id="123924" name="Text Box 20"/>
            <p:cNvSpPr txBox="1">
              <a:spLocks noChangeArrowheads="1"/>
            </p:cNvSpPr>
            <p:nvPr/>
          </p:nvSpPr>
          <p:spPr bwMode="auto">
            <a:xfrm>
              <a:off x="1622" y="2180"/>
              <a:ext cx="3328" cy="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/>
                <a:t> 	{ 	(Downtown, A-101, 500), </a:t>
              </a:r>
            </a:p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/>
                <a:t>		(Brighton, 	A-201, 	900), </a:t>
              </a:r>
            </a:p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/>
                <a:t>		(Brighton, 	A-217, 	500) }</a:t>
              </a:r>
              <a:endParaRPr lang="en-US" b="1" baseline="0"/>
            </a:p>
          </p:txBody>
        </p:sp>
        <p:sp>
          <p:nvSpPr>
            <p:cNvPr id="123925" name="Text Box 21"/>
            <p:cNvSpPr txBox="1">
              <a:spLocks noChangeArrowheads="1"/>
            </p:cNvSpPr>
            <p:nvPr/>
          </p:nvSpPr>
          <p:spPr bwMode="auto">
            <a:xfrm>
              <a:off x="1534" y="1887"/>
              <a:ext cx="204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 eaLnBrk="1" hangingPunct="1"/>
              <a:r>
                <a:rPr lang="en-US" sz="2000" i="1" baseline="0"/>
                <a:t>Considered equivalent to…</a:t>
              </a: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55626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Anti-joins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F5870F-9FA1-6744-9F4C-E59A89D94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636219"/>
              </p:ext>
            </p:extLst>
          </p:nvPr>
        </p:nvGraphicFramePr>
        <p:xfrm>
          <a:off x="5029199" y="2471934"/>
          <a:ext cx="1564926" cy="801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D4778BC-3D0A-784E-9F5B-3A9FF158A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35704"/>
              </p:ext>
            </p:extLst>
          </p:nvPr>
        </p:nvGraphicFramePr>
        <p:xfrm>
          <a:off x="511056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62370DE0-1C8F-F84D-A78C-8515D6FFF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138382"/>
              </p:ext>
            </p:extLst>
          </p:nvPr>
        </p:nvGraphicFramePr>
        <p:xfrm>
          <a:off x="2590800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FE8426F-FD87-DE4D-94B0-487AA769F85D}"/>
              </a:ext>
            </a:extLst>
          </p:cNvPr>
          <p:cNvSpPr/>
          <p:nvPr/>
        </p:nvSpPr>
        <p:spPr>
          <a:xfrm>
            <a:off x="1883946" y="3185326"/>
            <a:ext cx="449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▷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A79FD0-E475-174C-81C2-9639D2C95DDC}"/>
              </a:ext>
            </a:extLst>
          </p:cNvPr>
          <p:cNvSpPr/>
          <p:nvPr/>
        </p:nvSpPr>
        <p:spPr>
          <a:xfrm>
            <a:off x="4192557" y="3000660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BC04-EA13-524D-B40C-A2D847B2DF7D}"/>
              </a:ext>
            </a:extLst>
          </p:cNvPr>
          <p:cNvSpPr txBox="1"/>
          <p:nvPr/>
        </p:nvSpPr>
        <p:spPr>
          <a:xfrm>
            <a:off x="208547" y="1017549"/>
            <a:ext cx="859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R ANTI-JOIN S = tuples of R that do NOT have a “match” in S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Not an SQL keyword, but useful concept to understand – often implemented in database systems as an operator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D3EDEB-DD77-764C-A4E7-27305DC115F1}"/>
              </a:ext>
            </a:extLst>
          </p:cNvPr>
          <p:cNvSpPr/>
          <p:nvPr/>
        </p:nvSpPr>
        <p:spPr>
          <a:xfrm>
            <a:off x="486993" y="3650132"/>
            <a:ext cx="1143000" cy="29616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0E2F01-09DB-1C4B-9003-066CD3594083}"/>
              </a:ext>
            </a:extLst>
          </p:cNvPr>
          <p:cNvSpPr txBox="1"/>
          <p:nvPr/>
        </p:nvSpPr>
        <p:spPr>
          <a:xfrm>
            <a:off x="340385" y="4601475"/>
            <a:ext cx="85930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Can be written in SQL as: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select *</a:t>
            </a:r>
          </a:p>
          <a:p>
            <a:pPr algn="l"/>
            <a:r>
              <a:rPr lang="en-US" baseline="0" dirty="0"/>
              <a:t>from R</a:t>
            </a:r>
          </a:p>
          <a:p>
            <a:pPr algn="l"/>
            <a:r>
              <a:rPr lang="en-US" baseline="0" dirty="0"/>
              <a:t>where B not in (select B from S);</a:t>
            </a:r>
          </a:p>
        </p:txBody>
      </p:sp>
    </p:spTree>
    <p:extLst>
      <p:ext uri="{BB962C8B-B14F-4D97-AF65-F5344CB8AC3E}">
        <p14:creationId xmlns:p14="http://schemas.microsoft.com/office/powerpoint/2010/main" val="125051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55626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Anti-joins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F5870F-9FA1-6744-9F4C-E59A89D9416E}"/>
              </a:ext>
            </a:extLst>
          </p:cNvPr>
          <p:cNvGraphicFramePr>
            <a:graphicFrameLocks noGrp="1"/>
          </p:cNvGraphicFramePr>
          <p:nvPr/>
        </p:nvGraphicFramePr>
        <p:xfrm>
          <a:off x="5029199" y="2471934"/>
          <a:ext cx="1564926" cy="801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D4778BC-3D0A-784E-9F5B-3A9FF158A2A8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62370DE0-1C8F-F84D-A78C-8515D6FFFA9D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FE8426F-FD87-DE4D-94B0-487AA769F85D}"/>
              </a:ext>
            </a:extLst>
          </p:cNvPr>
          <p:cNvSpPr/>
          <p:nvPr/>
        </p:nvSpPr>
        <p:spPr>
          <a:xfrm>
            <a:off x="1883946" y="3185326"/>
            <a:ext cx="449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▷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A79FD0-E475-174C-81C2-9639D2C95DDC}"/>
              </a:ext>
            </a:extLst>
          </p:cNvPr>
          <p:cNvSpPr/>
          <p:nvPr/>
        </p:nvSpPr>
        <p:spPr>
          <a:xfrm>
            <a:off x="4192557" y="3000660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BC04-EA13-524D-B40C-A2D847B2DF7D}"/>
              </a:ext>
            </a:extLst>
          </p:cNvPr>
          <p:cNvSpPr txBox="1"/>
          <p:nvPr/>
        </p:nvSpPr>
        <p:spPr>
          <a:xfrm>
            <a:off x="208547" y="1017549"/>
            <a:ext cx="859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R ANTI-JOIN S = tuples of R that do NOT have a “match” in S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Not an SQL keyword, but useful concept to understand – often implemented in database systems as an operator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D3EDEB-DD77-764C-A4E7-27305DC115F1}"/>
              </a:ext>
            </a:extLst>
          </p:cNvPr>
          <p:cNvSpPr/>
          <p:nvPr/>
        </p:nvSpPr>
        <p:spPr>
          <a:xfrm>
            <a:off x="486993" y="3650132"/>
            <a:ext cx="1143000" cy="29616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AFE5984-8763-9745-BD89-7A40A96DFBC0}"/>
              </a:ext>
            </a:extLst>
          </p:cNvPr>
          <p:cNvGraphicFramePr>
            <a:graphicFrameLocks noGrp="1"/>
          </p:cNvGraphicFramePr>
          <p:nvPr/>
        </p:nvGraphicFramePr>
        <p:xfrm>
          <a:off x="5031491" y="4495799"/>
          <a:ext cx="1564926" cy="1202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694161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E6F67012-0175-DD48-869D-7C13AD0B1318}"/>
              </a:ext>
            </a:extLst>
          </p:cNvPr>
          <p:cNvGraphicFramePr>
            <a:graphicFrameLocks noGrp="1"/>
          </p:cNvGraphicFramePr>
          <p:nvPr/>
        </p:nvGraphicFramePr>
        <p:xfrm>
          <a:off x="513348" y="4495800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0FD09419-6A3B-6144-9643-572F50738149}"/>
              </a:ext>
            </a:extLst>
          </p:cNvPr>
          <p:cNvGraphicFramePr>
            <a:graphicFrameLocks noGrp="1"/>
          </p:cNvGraphicFramePr>
          <p:nvPr/>
        </p:nvGraphicFramePr>
        <p:xfrm>
          <a:off x="2593092" y="4495800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886CB14-1F19-8E42-9AE5-E41BD25970A7}"/>
              </a:ext>
            </a:extLst>
          </p:cNvPr>
          <p:cNvSpPr/>
          <p:nvPr/>
        </p:nvSpPr>
        <p:spPr>
          <a:xfrm rot="10800000">
            <a:off x="1836973" y="4681183"/>
            <a:ext cx="446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▷</a:t>
            </a:r>
          </a:p>
          <a:p>
            <a:endParaRPr lang="en-US" sz="3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D87BAF-1491-1042-8899-1BDEFA891DFF}"/>
              </a:ext>
            </a:extLst>
          </p:cNvPr>
          <p:cNvSpPr/>
          <p:nvPr/>
        </p:nvSpPr>
        <p:spPr>
          <a:xfrm>
            <a:off x="4194849" y="5024525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8DF69A1-1A7E-CE47-810E-5E74E7902215}"/>
              </a:ext>
            </a:extLst>
          </p:cNvPr>
          <p:cNvSpPr/>
          <p:nvPr/>
        </p:nvSpPr>
        <p:spPr>
          <a:xfrm>
            <a:off x="2579914" y="5215632"/>
            <a:ext cx="1143000" cy="9652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5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operations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219200"/>
            <a:ext cx="8686800" cy="471206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Find courses that ran in Fall 2009 or Spring 2010</a:t>
            </a: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Fall</a:t>
            </a:r>
            <a:r>
              <a:rPr kumimoji="1" lang="ja-JP" alt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2009)</a:t>
            </a:r>
            <a:b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union</a:t>
            </a:r>
            <a:b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Spring</a:t>
            </a:r>
            <a:r>
              <a:rPr kumimoji="1" lang="ja-JP" alt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2010);</a:t>
            </a: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 both:</a:t>
            </a:r>
          </a:p>
          <a:p>
            <a:pPr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Fall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2009)</a:t>
            </a:r>
            <a:b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intersect</a:t>
            </a:r>
            <a:b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Spring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2010);</a:t>
            </a:r>
            <a:endParaRPr kumimoji="1" lang="en-US" sz="14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 Fall 2009, but not in Spring 2010:</a:t>
            </a:r>
          </a:p>
          <a:p>
            <a:pPr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Fall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2009)</a:t>
            </a:r>
            <a:b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except</a:t>
            </a:r>
            <a:b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Spring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2010);</a:t>
            </a:r>
            <a:endParaRPr kumimoji="1" lang="en-US" sz="14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123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operations: Duplicates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219200"/>
            <a:ext cx="8686800" cy="4427365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Union/Intersection/Except eliminate duplicates in the answer (the other SQL commands don’t) (e.g., try ‘select </a:t>
            </a:r>
            <a:r>
              <a:rPr kumimoji="1" lang="en-US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from instructor’).</a:t>
            </a: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Can use “union all” to retain duplicates.</a:t>
            </a: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NOTE: The duplicates are retained in a systematic fashion (for all SQL operations)</a:t>
            </a: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Suppose a tuple occurs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m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 times in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 and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n 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times in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s, 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then, it occurs:</a:t>
            </a:r>
            <a:endParaRPr kumimoji="1" lang="en-US" kern="0" baseline="0" dirty="0">
              <a:solidFill>
                <a:srgbClr val="000000"/>
              </a:solidFill>
              <a:latin typeface="Helvetica" charset="0"/>
              <a:ea typeface="ＭＳ Ｐゴシック" charset="0"/>
              <a:sym typeface="Symbol" charset="0"/>
            </a:endParaRPr>
          </a:p>
          <a:p>
            <a:pPr marL="742950" lvl="1" indent="-285750" algn="l">
              <a:spcBef>
                <a:spcPct val="35000"/>
              </a:spcBef>
              <a:buClr>
                <a:srgbClr val="FF9933"/>
              </a:buClr>
              <a:buSzPct val="80000"/>
              <a:buFont typeface="Monotype Sorts" charset="0"/>
              <a:buChar char="l"/>
            </a:pP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m </a:t>
            </a:r>
            <a:r>
              <a:rPr kumimoji="1" lang="en-US" sz="2000" i="1" kern="0" baseline="-2500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+ n 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times in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union all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</a:t>
            </a:r>
            <a:endParaRPr kumimoji="1" lang="en-US" i="1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marL="742950" lvl="1" indent="-285750" algn="l">
              <a:spcBef>
                <a:spcPct val="35000"/>
              </a:spcBef>
              <a:buClr>
                <a:srgbClr val="FF9933"/>
              </a:buClr>
              <a:buSzPct val="80000"/>
              <a:buFont typeface="Monotype Sorts" charset="0"/>
              <a:buChar char="l"/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min(</a:t>
            </a:r>
            <a:r>
              <a:rPr kumimoji="1" lang="en-US" sz="2000" i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m,n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times in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intersect all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</a:t>
            </a:r>
            <a:endParaRPr kumimoji="1" lang="en-US" i="1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marL="742950" lvl="1" indent="-285750" algn="l">
              <a:spcBef>
                <a:spcPct val="35000"/>
              </a:spcBef>
              <a:buClr>
                <a:srgbClr val="FF9933"/>
              </a:buClr>
              <a:buSzPct val="80000"/>
              <a:buFont typeface="Monotype Sorts" charset="0"/>
              <a:buChar char="l"/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max(0,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m – n)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times in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except all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</a:t>
            </a:r>
            <a:endParaRPr kumimoji="1" lang="en-US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7597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524000" y="2696907"/>
            <a:ext cx="6095999" cy="2226183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lang="en-US" sz="4400" baseline="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vs Multisets;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1226976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2.5, 2.6, 6.1.1-6.1.3 (expanded treatment of 2.5, 2.6)</a:t>
            </a:r>
          </a:p>
          <a:p>
            <a:pPr lvl="1"/>
            <a:r>
              <a:rPr lang="en-US" dirty="0">
                <a:latin typeface="Calibri" charset="0"/>
              </a:rPr>
              <a:t>Multiset Relational Algebra Paragraph (Section 6.1, page 238)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Relational query languages and what purpose they serve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Sets vs Multisets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600" dirty="0"/>
              <a:t>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22709902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Procedural/imperative query languages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Calibri" charset="0"/>
              </a:rPr>
              <a:t>Support a set of data-oriented operations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Calibri" charset="0"/>
              </a:rPr>
              <a:t>Usually need to specify the sequence of steps to be taken to get to the output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Calibri" charset="0"/>
              </a:rPr>
              <a:t>Often map one-to-one with the physical operators that are implemented</a:t>
            </a:r>
          </a:p>
          <a:p>
            <a:pPr lvl="2">
              <a:spcAft>
                <a:spcPts val="600"/>
              </a:spcAft>
            </a:pPr>
            <a:r>
              <a:rPr lang="en-US" sz="1400" dirty="0">
                <a:latin typeface="Calibri" charset="0"/>
              </a:rPr>
              <a:t>Large gap between those two </a:t>
            </a:r>
            <a:r>
              <a:rPr lang="en-US" sz="1400" dirty="0">
                <a:latin typeface="Calibri" charset="0"/>
                <a:sym typeface="Wingdings" pitchFamily="2" charset="2"/>
              </a:rPr>
              <a:t> more opportunities to optimize</a:t>
            </a:r>
            <a:endParaRPr lang="en-US" sz="1400" dirty="0">
              <a:latin typeface="Calibri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Calibri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Declarative query languages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Calibri" charset="0"/>
              </a:rPr>
              <a:t>Specify the desired outcome, typically as a function over the inputs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Calibri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A different issue that how ”high-level” or abstract the language is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Calibri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Most languages today are somewhere in-between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Calibri" charset="0"/>
              </a:rPr>
              <a:t>SQL is more declarative than procedural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Calibri" charset="0"/>
            </a:endParaRPr>
          </a:p>
          <a:p>
            <a:pPr marL="109537" indent="0">
              <a:spcAft>
                <a:spcPts val="600"/>
              </a:spcAft>
              <a:buNone/>
            </a:pPr>
            <a:endParaRPr lang="en-US" sz="2000" dirty="0">
              <a:latin typeface="Calibri" charset="0"/>
            </a:endParaRP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Procedural vs Declarative Languages</a:t>
            </a:r>
          </a:p>
        </p:txBody>
      </p:sp>
    </p:spTree>
    <p:extLst>
      <p:ext uri="{BB962C8B-B14F-4D97-AF65-F5344CB8AC3E}">
        <p14:creationId xmlns:p14="http://schemas.microsoft.com/office/powerpoint/2010/main" val="40600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 schema: </a:t>
            </a:r>
            <a:r>
              <a:rPr lang="en-US" i="1"/>
              <a:t>R(A, B)</a:t>
            </a:r>
          </a:p>
          <a:p>
            <a:r>
              <a:rPr lang="en-US"/>
              <a:t>Practical languages</a:t>
            </a:r>
          </a:p>
          <a:p>
            <a:pPr lvl="1"/>
            <a:r>
              <a:rPr lang="en-US" u="sng"/>
              <a:t>SQL</a:t>
            </a:r>
          </a:p>
          <a:p>
            <a:pPr lvl="2"/>
            <a:r>
              <a:rPr lang="en-US"/>
              <a:t>select A from R where B = 5;</a:t>
            </a:r>
          </a:p>
          <a:p>
            <a:pPr lvl="1"/>
            <a:r>
              <a:rPr lang="en-US" u="sng"/>
              <a:t>Datalog</a:t>
            </a:r>
            <a:r>
              <a:rPr lang="en-US"/>
              <a:t> (sort of practical)</a:t>
            </a:r>
          </a:p>
          <a:p>
            <a:pPr lvl="2"/>
            <a:r>
              <a:rPr lang="en-US"/>
              <a:t>q(A) :- R(A, 5)</a:t>
            </a:r>
          </a:p>
          <a:p>
            <a:r>
              <a:rPr lang="en-US"/>
              <a:t>Formal languages</a:t>
            </a:r>
          </a:p>
          <a:p>
            <a:pPr lvl="1"/>
            <a:r>
              <a:rPr lang="en-US" u="sng"/>
              <a:t>Relational algebra</a:t>
            </a:r>
          </a:p>
          <a:p>
            <a:pPr lvl="2">
              <a:buNone/>
            </a:pPr>
            <a:r>
              <a:rPr lang="en-US"/>
              <a:t>      </a:t>
            </a:r>
            <a:r>
              <a:rPr lang="en-US" dirty="0">
                <a:latin typeface="Calibri" charset="0"/>
                <a:sym typeface="Symbol" charset="2"/>
              </a:rPr>
              <a:t> π</a:t>
            </a:r>
            <a:r>
              <a:rPr lang="en-US" baseline="-25000" dirty="0">
                <a:latin typeface="Calibri" charset="0"/>
                <a:sym typeface="Symbol" charset="2"/>
              </a:rPr>
              <a:t>A </a:t>
            </a:r>
            <a:r>
              <a:rPr lang="en-US" dirty="0">
                <a:latin typeface="Calibri" charset="0"/>
                <a:sym typeface="Symbol" charset="2"/>
              </a:rPr>
              <a:t>( </a:t>
            </a:r>
            <a:r>
              <a:rPr lang="en-US" baseline="-25000" dirty="0">
                <a:latin typeface="Calibri" charset="0"/>
                <a:sym typeface="Symbol" charset="2"/>
              </a:rPr>
              <a:t>B=</a:t>
            </a:r>
            <a:r>
              <a:rPr lang="en-US" baseline="-25000" dirty="0" err="1">
                <a:latin typeface="Calibri" charset="0"/>
                <a:sym typeface="Symbol" charset="2"/>
              </a:rPr>
              <a:t>5 </a:t>
            </a:r>
            <a:r>
              <a:rPr lang="en-US" dirty="0" err="1">
                <a:latin typeface="Calibri" charset="0"/>
                <a:sym typeface="Symbol" charset="2"/>
              </a:rPr>
              <a:t>(</a:t>
            </a:r>
            <a:r>
              <a:rPr lang="en-US" i="1" dirty="0" err="1">
                <a:latin typeface="Calibri" charset="0"/>
                <a:sym typeface="Symbol" charset="2"/>
              </a:rPr>
              <a:t>R</a:t>
            </a:r>
            <a:r>
              <a:rPr lang="en-US" dirty="0">
                <a:latin typeface="Calibri" charset="0"/>
                <a:sym typeface="Symbol" charset="2"/>
              </a:rPr>
              <a:t>) )</a:t>
            </a:r>
            <a:endParaRPr lang="en-US"/>
          </a:p>
          <a:p>
            <a:pPr lvl="1"/>
            <a:r>
              <a:rPr lang="en-US" u="sng"/>
              <a:t>Tuple relational calculus</a:t>
            </a:r>
          </a:p>
          <a:p>
            <a:pPr lvl="2">
              <a:buNone/>
            </a:pPr>
            <a:r>
              <a:rPr lang="en-US"/>
              <a:t>	  { </a:t>
            </a:r>
            <a:r>
              <a:rPr lang="en-US" i="1"/>
              <a:t>t</a:t>
            </a:r>
            <a:r>
              <a:rPr lang="en-US"/>
              <a:t> : {A} | ∃ </a:t>
            </a:r>
            <a:r>
              <a:rPr lang="en-US" i="1"/>
              <a:t>s</a:t>
            </a:r>
            <a:r>
              <a:rPr lang="en-US"/>
              <a:t> : {A, B} ( R(</a:t>
            </a:r>
            <a:r>
              <a:rPr lang="en-US" i="1"/>
              <a:t>A, B</a:t>
            </a:r>
            <a:r>
              <a:rPr lang="en-US"/>
              <a:t>) ∧ </a:t>
            </a:r>
            <a:r>
              <a:rPr lang="en-US" i="1"/>
              <a:t>s</a:t>
            </a:r>
            <a:r>
              <a:rPr lang="en-US"/>
              <a:t>.B = 5) }</a:t>
            </a:r>
          </a:p>
          <a:p>
            <a:pPr lvl="1"/>
            <a:r>
              <a:rPr lang="en-US" u="sng"/>
              <a:t>Domain relational calculus</a:t>
            </a:r>
          </a:p>
          <a:p>
            <a:pPr lvl="2"/>
            <a:r>
              <a:rPr lang="en-US"/>
              <a:t>Similar to tuple relational calculus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Relational Query Languages</a:t>
            </a:r>
          </a:p>
        </p:txBody>
      </p:sp>
    </p:spTree>
    <p:extLst>
      <p:ext uri="{BB962C8B-B14F-4D97-AF65-F5344CB8AC3E}">
        <p14:creationId xmlns:p14="http://schemas.microsoft.com/office/powerpoint/2010/main" val="36639262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Relational Algebra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Procedural language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Six basic operators</a:t>
            </a:r>
          </a:p>
          <a:p>
            <a:pPr lvl="1"/>
            <a:r>
              <a:rPr lang="en-US">
                <a:latin typeface="Calibri" charset="0"/>
              </a:rPr>
              <a:t>select</a:t>
            </a:r>
          </a:p>
          <a:p>
            <a:pPr lvl="1"/>
            <a:r>
              <a:rPr lang="en-US">
                <a:latin typeface="Calibri" charset="0"/>
              </a:rPr>
              <a:t>project</a:t>
            </a:r>
          </a:p>
          <a:p>
            <a:pPr lvl="1"/>
            <a:r>
              <a:rPr lang="en-US">
                <a:latin typeface="Calibri" charset="0"/>
              </a:rPr>
              <a:t>union</a:t>
            </a:r>
          </a:p>
          <a:p>
            <a:pPr lvl="1"/>
            <a:r>
              <a:rPr lang="en-US">
                <a:latin typeface="Calibri" charset="0"/>
              </a:rPr>
              <a:t>set difference</a:t>
            </a:r>
          </a:p>
          <a:p>
            <a:pPr lvl="1"/>
            <a:r>
              <a:rPr lang="en-US">
                <a:latin typeface="Calibri" charset="0"/>
              </a:rPr>
              <a:t>Cartesian product</a:t>
            </a:r>
          </a:p>
          <a:p>
            <a:pPr lvl="1"/>
            <a:r>
              <a:rPr lang="en-US">
                <a:latin typeface="Calibri" charset="0"/>
              </a:rPr>
              <a:t>rename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The operators take one or more relations as inputs and give a new relation as a result.</a:t>
            </a:r>
          </a:p>
        </p:txBody>
      </p:sp>
    </p:spTree>
    <p:extLst>
      <p:ext uri="{BB962C8B-B14F-4D97-AF65-F5344CB8AC3E}">
        <p14:creationId xmlns:p14="http://schemas.microsoft.com/office/powerpoint/2010/main" val="4105104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Select Operation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0" y="1414463"/>
            <a:ext cx="135572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7922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22494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27066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31638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17922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22494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8922" name="Rectangle 10"/>
          <p:cNvSpPr>
            <a:spLocks noChangeArrowheads="1"/>
          </p:cNvSpPr>
          <p:nvPr/>
        </p:nvSpPr>
        <p:spPr bwMode="auto">
          <a:xfrm>
            <a:off x="27066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38923" name="Rectangle 11"/>
          <p:cNvSpPr>
            <a:spLocks noChangeArrowheads="1"/>
          </p:cNvSpPr>
          <p:nvPr/>
        </p:nvSpPr>
        <p:spPr bwMode="auto">
          <a:xfrm>
            <a:off x="31638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38924" name="Text Box 12"/>
          <p:cNvSpPr txBox="1">
            <a:spLocks noChangeArrowheads="1"/>
          </p:cNvSpPr>
          <p:nvPr/>
        </p:nvSpPr>
        <p:spPr bwMode="auto">
          <a:xfrm>
            <a:off x="4235133" y="1343055"/>
            <a:ext cx="2002471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σ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=B ∧ D &gt; 5 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(r)</a:t>
            </a:r>
          </a:p>
        </p:txBody>
      </p:sp>
      <p:sp>
        <p:nvSpPr>
          <p:cNvPr id="38925" name="Rectangle 13"/>
          <p:cNvSpPr>
            <a:spLocks noChangeArrowheads="1"/>
          </p:cNvSpPr>
          <p:nvPr/>
        </p:nvSpPr>
        <p:spPr bwMode="auto">
          <a:xfrm>
            <a:off x="6438900" y="1409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38926" name="Rectangle 14"/>
          <p:cNvSpPr>
            <a:spLocks noChangeArrowheads="1"/>
          </p:cNvSpPr>
          <p:nvPr/>
        </p:nvSpPr>
        <p:spPr bwMode="auto">
          <a:xfrm>
            <a:off x="6896100" y="1409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38927" name="Rectangle 15"/>
          <p:cNvSpPr>
            <a:spLocks noChangeArrowheads="1"/>
          </p:cNvSpPr>
          <p:nvPr/>
        </p:nvSpPr>
        <p:spPr bwMode="auto">
          <a:xfrm>
            <a:off x="7353300" y="1409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38928" name="Rectangle 16"/>
          <p:cNvSpPr>
            <a:spLocks noChangeArrowheads="1"/>
          </p:cNvSpPr>
          <p:nvPr/>
        </p:nvSpPr>
        <p:spPr bwMode="auto">
          <a:xfrm>
            <a:off x="7810500" y="1409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38929" name="Rectangle 17"/>
          <p:cNvSpPr>
            <a:spLocks noChangeArrowheads="1"/>
          </p:cNvSpPr>
          <p:nvPr/>
        </p:nvSpPr>
        <p:spPr bwMode="auto">
          <a:xfrm>
            <a:off x="6438900" y="1943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8930" name="Rectangle 18"/>
          <p:cNvSpPr>
            <a:spLocks noChangeArrowheads="1"/>
          </p:cNvSpPr>
          <p:nvPr/>
        </p:nvSpPr>
        <p:spPr bwMode="auto">
          <a:xfrm>
            <a:off x="6896100" y="1943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7353300" y="1943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38932" name="Rectangle 20"/>
          <p:cNvSpPr>
            <a:spLocks noChangeArrowheads="1"/>
          </p:cNvSpPr>
          <p:nvPr/>
        </p:nvSpPr>
        <p:spPr bwMode="auto">
          <a:xfrm>
            <a:off x="7810500" y="1943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0" y="4165600"/>
            <a:ext cx="5981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SQL Equivalent: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select distinct *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from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where A = B and D &gt; 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69519" y="5981700"/>
            <a:ext cx="359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Unfortunate naming confusion</a:t>
            </a:r>
          </a:p>
        </p:txBody>
      </p:sp>
    </p:spTree>
    <p:extLst>
      <p:ext uri="{BB962C8B-B14F-4D97-AF65-F5344CB8AC3E}">
        <p14:creationId xmlns:p14="http://schemas.microsoft.com/office/powerpoint/2010/main" val="85773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Relations</a:t>
            </a:r>
          </a:p>
        </p:txBody>
      </p:sp>
      <p:graphicFrame>
        <p:nvGraphicFramePr>
          <p:cNvPr id="723971" name="Group 3"/>
          <p:cNvGraphicFramePr>
            <a:graphicFrameLocks noGrp="1"/>
          </p:cNvGraphicFramePr>
          <p:nvPr>
            <p:ph sz="half" idx="2"/>
          </p:nvPr>
        </p:nvGraphicFramePr>
        <p:xfrm>
          <a:off x="2908300" y="1031875"/>
          <a:ext cx="4953000" cy="1719072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acct_no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balance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23985" name="Text Box 17"/>
          <p:cNvSpPr txBox="1">
            <a:spLocks noChangeArrowheads="1"/>
          </p:cNvSpPr>
          <p:nvPr/>
        </p:nvSpPr>
        <p:spPr bwMode="auto">
          <a:xfrm>
            <a:off x="1419225" y="4972050"/>
            <a:ext cx="3954463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  <a:tabLst>
                <a:tab pos="1257300" algn="l"/>
                <a:tab pos="1435100" algn="l"/>
              </a:tabLst>
            </a:pPr>
            <a:r>
              <a:rPr lang="en-US" sz="2200" baseline="0">
                <a:latin typeface="Times New Roman" charset="0"/>
              </a:rPr>
              <a:t>  Rows (aka: tuples)</a:t>
            </a:r>
          </a:p>
        </p:txBody>
      </p:sp>
      <p:sp>
        <p:nvSpPr>
          <p:cNvPr id="125970" name="Text Box 18"/>
          <p:cNvSpPr txBox="1">
            <a:spLocks noChangeArrowheads="1"/>
          </p:cNvSpPr>
          <p:nvPr/>
        </p:nvSpPr>
        <p:spPr bwMode="auto">
          <a:xfrm>
            <a:off x="1228725" y="1539875"/>
            <a:ext cx="15414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400" baseline="0">
                <a:latin typeface="Times New Roman" charset="0"/>
              </a:rPr>
              <a:t>Account  =</a:t>
            </a:r>
            <a:endParaRPr lang="en-US" b="1" baseline="0"/>
          </a:p>
        </p:txBody>
      </p:sp>
      <p:sp>
        <p:nvSpPr>
          <p:cNvPr id="723987" name="Text Box 19"/>
          <p:cNvSpPr txBox="1">
            <a:spLocks noChangeArrowheads="1"/>
          </p:cNvSpPr>
          <p:nvPr/>
        </p:nvSpPr>
        <p:spPr bwMode="auto">
          <a:xfrm>
            <a:off x="962025" y="4027488"/>
            <a:ext cx="11906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800" baseline="0">
                <a:latin typeface="Times New Roman" charset="0"/>
              </a:rPr>
              <a:t>Terms:</a:t>
            </a:r>
            <a:endParaRPr lang="en-US" sz="2800" b="1" baseline="0"/>
          </a:p>
        </p:txBody>
      </p:sp>
      <p:sp>
        <p:nvSpPr>
          <p:cNvPr id="723988" name="Text Box 20"/>
          <p:cNvSpPr txBox="1">
            <a:spLocks noChangeArrowheads="1"/>
          </p:cNvSpPr>
          <p:nvPr/>
        </p:nvSpPr>
        <p:spPr bwMode="auto">
          <a:xfrm>
            <a:off x="1419225" y="5319713"/>
            <a:ext cx="5059363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</a:pPr>
            <a:r>
              <a:rPr lang="en-US" sz="2200" baseline="0">
                <a:latin typeface="Times New Roman" charset="0"/>
              </a:rPr>
              <a:t>  Columns (aka: attributes)</a:t>
            </a:r>
          </a:p>
        </p:txBody>
      </p:sp>
      <p:grpSp>
        <p:nvGrpSpPr>
          <p:cNvPr id="125973" name="Group 21"/>
          <p:cNvGrpSpPr>
            <a:grpSpLocks/>
          </p:cNvGrpSpPr>
          <p:nvPr/>
        </p:nvGrpSpPr>
        <p:grpSpPr bwMode="auto">
          <a:xfrm>
            <a:off x="2435225" y="2782888"/>
            <a:ext cx="5565775" cy="1468437"/>
            <a:chOff x="1534" y="1889"/>
            <a:chExt cx="3506" cy="925"/>
          </a:xfrm>
        </p:grpSpPr>
        <p:sp>
          <p:nvSpPr>
            <p:cNvPr id="125976" name="Text Box 22"/>
            <p:cNvSpPr txBox="1">
              <a:spLocks noChangeArrowheads="1"/>
            </p:cNvSpPr>
            <p:nvPr/>
          </p:nvSpPr>
          <p:spPr bwMode="auto">
            <a:xfrm>
              <a:off x="1622" y="2180"/>
              <a:ext cx="3418" cy="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>
                  <a:latin typeface="Times New Roman" charset="0"/>
                </a:rPr>
                <a:t> 	{ 	(Downtown, 	A-101, 	500), </a:t>
              </a:r>
            </a:p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>
                  <a:latin typeface="Times New Roman" charset="0"/>
                </a:rPr>
                <a:t>		(Brighton, 	A-201, 	900), </a:t>
              </a:r>
            </a:p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>
                  <a:latin typeface="Times New Roman" charset="0"/>
                </a:rPr>
                <a:t>		(Brighton, 	A-217, 	500) }</a:t>
              </a:r>
              <a:endParaRPr lang="en-US" b="1" baseline="0"/>
            </a:p>
          </p:txBody>
        </p:sp>
        <p:sp>
          <p:nvSpPr>
            <p:cNvPr id="125977" name="Text Box 23"/>
            <p:cNvSpPr txBox="1">
              <a:spLocks noChangeArrowheads="1"/>
            </p:cNvSpPr>
            <p:nvPr/>
          </p:nvSpPr>
          <p:spPr bwMode="auto">
            <a:xfrm>
              <a:off x="1534" y="1889"/>
              <a:ext cx="186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 eaLnBrk="1" hangingPunct="1"/>
              <a:r>
                <a:rPr lang="en-US" sz="2000" i="1" baseline="0">
                  <a:latin typeface="Times New Roman" charset="0"/>
                </a:rPr>
                <a:t>Considered equivalent to…</a:t>
              </a:r>
            </a:p>
          </p:txBody>
        </p:sp>
      </p:grpSp>
      <p:sp>
        <p:nvSpPr>
          <p:cNvPr id="723992" name="Text Box 24"/>
          <p:cNvSpPr txBox="1">
            <a:spLocks noChangeArrowheads="1"/>
          </p:cNvSpPr>
          <p:nvPr/>
        </p:nvSpPr>
        <p:spPr bwMode="auto">
          <a:xfrm>
            <a:off x="1419225" y="4624388"/>
            <a:ext cx="3013075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</a:pPr>
            <a:r>
              <a:rPr lang="en-US" sz="2200" baseline="0">
                <a:latin typeface="Times New Roman" charset="0"/>
              </a:rPr>
              <a:t>  Tables (aka: Relations)</a:t>
            </a:r>
            <a:endParaRPr lang="en-US" b="1" baseline="0"/>
          </a:p>
        </p:txBody>
      </p:sp>
      <p:sp>
        <p:nvSpPr>
          <p:cNvPr id="723993" name="Text Box 25"/>
          <p:cNvSpPr txBox="1">
            <a:spLocks noChangeArrowheads="1"/>
          </p:cNvSpPr>
          <p:nvPr/>
        </p:nvSpPr>
        <p:spPr bwMode="auto">
          <a:xfrm>
            <a:off x="1419225" y="5665788"/>
            <a:ext cx="7231063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</a:pPr>
            <a:r>
              <a:rPr lang="en-US" sz="2200" baseline="0">
                <a:latin typeface="Times New Roman" charset="0"/>
              </a:rPr>
              <a:t>  Schema (e.g.: Acct_Schema = (bname, acct_no, balance))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</a:t>
            </a:r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0" y="1414463"/>
            <a:ext cx="135572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</a:t>
            </a:r>
          </a:p>
        </p:txBody>
      </p:sp>
      <p:sp>
        <p:nvSpPr>
          <p:cNvPr id="39948" name="Text Box 12"/>
          <p:cNvSpPr txBox="1">
            <a:spLocks noChangeArrowheads="1"/>
          </p:cNvSpPr>
          <p:nvPr/>
        </p:nvSpPr>
        <p:spPr bwMode="auto">
          <a:xfrm>
            <a:off x="4678363" y="1343025"/>
            <a:ext cx="1214437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π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A,D 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(r)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0" y="4165600"/>
            <a:ext cx="5981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SQL Equivalent: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select distinct A, D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from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6046788" y="1333500"/>
            <a:ext cx="914400" cy="2209800"/>
            <a:chOff x="5868987" y="1333500"/>
            <a:chExt cx="914400" cy="2209800"/>
          </a:xfrm>
        </p:grpSpPr>
        <p:sp>
          <p:nvSpPr>
            <p:cNvPr id="39956" name="Rectangle 4"/>
            <p:cNvSpPr>
              <a:spLocks noChangeArrowheads="1"/>
            </p:cNvSpPr>
            <p:nvPr/>
          </p:nvSpPr>
          <p:spPr bwMode="auto">
            <a:xfrm>
              <a:off x="5868987" y="13335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9957" name="Rectangle 7"/>
            <p:cNvSpPr>
              <a:spLocks noChangeArrowheads="1"/>
            </p:cNvSpPr>
            <p:nvPr/>
          </p:nvSpPr>
          <p:spPr bwMode="auto">
            <a:xfrm>
              <a:off x="6326187" y="13335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9958" name="Rectangle 8"/>
            <p:cNvSpPr>
              <a:spLocks noChangeArrowheads="1"/>
            </p:cNvSpPr>
            <p:nvPr/>
          </p:nvSpPr>
          <p:spPr bwMode="auto">
            <a:xfrm>
              <a:off x="5868987" y="1866900"/>
              <a:ext cx="457200" cy="1676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⍺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⍺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</p:txBody>
        </p:sp>
        <p:sp>
          <p:nvSpPr>
            <p:cNvPr id="39959" name="Rectangle 11"/>
            <p:cNvSpPr>
              <a:spLocks noChangeArrowheads="1"/>
            </p:cNvSpPr>
            <p:nvPr/>
          </p:nvSpPr>
          <p:spPr bwMode="auto">
            <a:xfrm>
              <a:off x="6326187" y="1866900"/>
              <a:ext cx="457200" cy="1676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10</a:t>
              </a:r>
            </a:p>
          </p:txBody>
        </p:sp>
      </p:grpSp>
      <p:grpSp>
        <p:nvGrpSpPr>
          <p:cNvPr id="3" name="Group 23"/>
          <p:cNvGrpSpPr/>
          <p:nvPr/>
        </p:nvGrpSpPr>
        <p:grpSpPr>
          <a:xfrm>
            <a:off x="7594600" y="1308100"/>
            <a:ext cx="915988" cy="1841500"/>
            <a:chOff x="7594600" y="1308100"/>
            <a:chExt cx="915988" cy="1841500"/>
          </a:xfrm>
        </p:grpSpPr>
        <p:sp>
          <p:nvSpPr>
            <p:cNvPr id="39951" name="Rectangle 4"/>
            <p:cNvSpPr>
              <a:spLocks noChangeArrowheads="1"/>
            </p:cNvSpPr>
            <p:nvPr/>
          </p:nvSpPr>
          <p:spPr bwMode="auto">
            <a:xfrm>
              <a:off x="7596188" y="13081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9952" name="Rectangle 7"/>
            <p:cNvSpPr>
              <a:spLocks noChangeArrowheads="1"/>
            </p:cNvSpPr>
            <p:nvPr/>
          </p:nvSpPr>
          <p:spPr bwMode="auto">
            <a:xfrm>
              <a:off x="8053388" y="13081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9953" name="Rectangle 8"/>
            <p:cNvSpPr>
              <a:spLocks noChangeArrowheads="1"/>
            </p:cNvSpPr>
            <p:nvPr/>
          </p:nvSpPr>
          <p:spPr bwMode="auto">
            <a:xfrm>
              <a:off x="7594600" y="1841500"/>
              <a:ext cx="458788" cy="13081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⍺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</p:txBody>
        </p:sp>
        <p:sp>
          <p:nvSpPr>
            <p:cNvPr id="39954" name="Rectangle 11"/>
            <p:cNvSpPr>
              <a:spLocks noChangeArrowheads="1"/>
            </p:cNvSpPr>
            <p:nvPr/>
          </p:nvSpPr>
          <p:spPr bwMode="auto">
            <a:xfrm>
              <a:off x="8051800" y="1841500"/>
              <a:ext cx="458788" cy="13081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10</a:t>
              </a:r>
            </a:p>
          </p:txBody>
        </p:sp>
      </p:grpSp>
      <p:sp>
        <p:nvSpPr>
          <p:cNvPr id="37" name="Multiply 36"/>
          <p:cNvSpPr/>
          <p:nvPr/>
        </p:nvSpPr>
        <p:spPr>
          <a:xfrm>
            <a:off x="5295900" y="927100"/>
            <a:ext cx="2387600" cy="3213100"/>
          </a:xfrm>
          <a:prstGeom prst="mathMultiply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22CB315F-1D02-3540-BF00-CB38024D6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2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6D2199BF-E62D-844E-8AA7-A8A944E20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4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B1F4C64E-DED3-544A-8493-C3EAC6696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832B95C0-2502-C54C-BFA3-7C4FFBE76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8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EBD865B-3F85-3846-A2D4-E117F2DBF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2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F632FFE1-FAFF-7D46-B587-7FD962D9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4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4F37E8C4-B4BC-3E47-B74C-7E5143280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C781D029-33BD-4640-95BB-AD6D8ABB3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8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31908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Union, Difference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0" y="1414463"/>
            <a:ext cx="162877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r, s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4787900" y="3975100"/>
            <a:ext cx="4356100" cy="28829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SQL Equivalent: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select * from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union/except/intersect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select * from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This is one case where duplicates are removed.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16510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1990" name="Rectangle 6"/>
          <p:cNvSpPr>
            <a:spLocks noChangeArrowheads="1"/>
          </p:cNvSpPr>
          <p:nvPr/>
        </p:nvSpPr>
        <p:spPr bwMode="auto">
          <a:xfrm>
            <a:off x="21082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1651000" y="1816100"/>
            <a:ext cx="4572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41992" name="Rectangle 8"/>
          <p:cNvSpPr>
            <a:spLocks noChangeArrowheads="1"/>
          </p:cNvSpPr>
          <p:nvPr/>
        </p:nvSpPr>
        <p:spPr bwMode="auto">
          <a:xfrm>
            <a:off x="2108200" y="1816100"/>
            <a:ext cx="4572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</p:txBody>
      </p:sp>
      <p:sp>
        <p:nvSpPr>
          <p:cNvPr id="41993" name="Rectangle 9"/>
          <p:cNvSpPr>
            <a:spLocks noChangeArrowheads="1"/>
          </p:cNvSpPr>
          <p:nvPr/>
        </p:nvSpPr>
        <p:spPr bwMode="auto">
          <a:xfrm>
            <a:off x="29718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1994" name="Rectangle 10"/>
          <p:cNvSpPr>
            <a:spLocks noChangeArrowheads="1"/>
          </p:cNvSpPr>
          <p:nvPr/>
        </p:nvSpPr>
        <p:spPr bwMode="auto">
          <a:xfrm>
            <a:off x="34290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1995" name="Rectangle 11"/>
          <p:cNvSpPr>
            <a:spLocks noChangeArrowheads="1"/>
          </p:cNvSpPr>
          <p:nvPr/>
        </p:nvSpPr>
        <p:spPr bwMode="auto">
          <a:xfrm>
            <a:off x="2971800" y="1816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1996" name="Rectangle 12"/>
          <p:cNvSpPr>
            <a:spLocks noChangeArrowheads="1"/>
          </p:cNvSpPr>
          <p:nvPr/>
        </p:nvSpPr>
        <p:spPr bwMode="auto">
          <a:xfrm>
            <a:off x="3429000" y="1816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41997" name="Text Box 13"/>
          <p:cNvSpPr txBox="1">
            <a:spLocks noChangeArrowheads="1"/>
          </p:cNvSpPr>
          <p:nvPr/>
        </p:nvSpPr>
        <p:spPr bwMode="auto">
          <a:xfrm>
            <a:off x="1978025" y="3111500"/>
            <a:ext cx="26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</a:p>
        </p:txBody>
      </p:sp>
      <p:sp>
        <p:nvSpPr>
          <p:cNvPr id="41998" name="Text Box 14"/>
          <p:cNvSpPr txBox="1">
            <a:spLocks noChangeArrowheads="1"/>
          </p:cNvSpPr>
          <p:nvPr/>
        </p:nvSpPr>
        <p:spPr bwMode="auto">
          <a:xfrm>
            <a:off x="3257550" y="28067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</a:p>
        </p:txBody>
      </p:sp>
      <p:sp>
        <p:nvSpPr>
          <p:cNvPr id="41999" name="Rectangle 4"/>
          <p:cNvSpPr>
            <a:spLocks noChangeArrowheads="1"/>
          </p:cNvSpPr>
          <p:nvPr/>
        </p:nvSpPr>
        <p:spPr bwMode="auto">
          <a:xfrm>
            <a:off x="4127500" y="1333500"/>
            <a:ext cx="1123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r ⋃ s:</a:t>
            </a:r>
          </a:p>
        </p:txBody>
      </p:sp>
      <p:sp>
        <p:nvSpPr>
          <p:cNvPr id="42000" name="Rectangle 15"/>
          <p:cNvSpPr>
            <a:spLocks noChangeArrowheads="1"/>
          </p:cNvSpPr>
          <p:nvPr/>
        </p:nvSpPr>
        <p:spPr bwMode="auto">
          <a:xfrm>
            <a:off x="5295900" y="12954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2001" name="Rectangle 16"/>
          <p:cNvSpPr>
            <a:spLocks noChangeArrowheads="1"/>
          </p:cNvSpPr>
          <p:nvPr/>
        </p:nvSpPr>
        <p:spPr bwMode="auto">
          <a:xfrm>
            <a:off x="5753100" y="12954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2002" name="Rectangle 17"/>
          <p:cNvSpPr>
            <a:spLocks noChangeArrowheads="1"/>
          </p:cNvSpPr>
          <p:nvPr/>
        </p:nvSpPr>
        <p:spPr bwMode="auto">
          <a:xfrm>
            <a:off x="5295900" y="18288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2003" name="Rectangle 18"/>
          <p:cNvSpPr>
            <a:spLocks noChangeArrowheads="1"/>
          </p:cNvSpPr>
          <p:nvPr/>
        </p:nvSpPr>
        <p:spPr bwMode="auto">
          <a:xfrm>
            <a:off x="5753100" y="18288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42004" name="Rectangle 16"/>
          <p:cNvSpPr>
            <a:spLocks noChangeArrowheads="1"/>
          </p:cNvSpPr>
          <p:nvPr/>
        </p:nvSpPr>
        <p:spPr bwMode="auto">
          <a:xfrm>
            <a:off x="78359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2005" name="Rectangle 17"/>
          <p:cNvSpPr>
            <a:spLocks noChangeArrowheads="1"/>
          </p:cNvSpPr>
          <p:nvPr/>
        </p:nvSpPr>
        <p:spPr bwMode="auto">
          <a:xfrm>
            <a:off x="82931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2006" name="Rectangle 18"/>
          <p:cNvSpPr>
            <a:spLocks noChangeArrowheads="1"/>
          </p:cNvSpPr>
          <p:nvPr/>
        </p:nvSpPr>
        <p:spPr bwMode="auto">
          <a:xfrm>
            <a:off x="7835900" y="1816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42007" name="Rectangle 19"/>
          <p:cNvSpPr>
            <a:spLocks noChangeArrowheads="1"/>
          </p:cNvSpPr>
          <p:nvPr/>
        </p:nvSpPr>
        <p:spPr bwMode="auto">
          <a:xfrm>
            <a:off x="8293100" y="1816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</p:txBody>
      </p:sp>
      <p:sp>
        <p:nvSpPr>
          <p:cNvPr id="42008" name="Rectangle 4"/>
          <p:cNvSpPr>
            <a:spLocks noChangeArrowheads="1"/>
          </p:cNvSpPr>
          <p:nvPr/>
        </p:nvSpPr>
        <p:spPr bwMode="auto">
          <a:xfrm>
            <a:off x="6578600" y="1333500"/>
            <a:ext cx="1123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r  – s:</a:t>
            </a: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0" y="3975100"/>
            <a:ext cx="3822700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Must be compatible schemas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A1F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What about intersection ?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Can be derived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∩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=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– (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–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);        </a:t>
            </a:r>
          </a:p>
        </p:txBody>
      </p:sp>
    </p:spTree>
    <p:extLst>
      <p:ext uri="{BB962C8B-B14F-4D97-AF65-F5344CB8AC3E}">
        <p14:creationId xmlns:p14="http://schemas.microsoft.com/office/powerpoint/2010/main" val="321377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Cartesian Product</a:t>
            </a:r>
          </a:p>
        </p:txBody>
      </p:sp>
      <p:sp>
        <p:nvSpPr>
          <p:cNvPr id="44036" name="Text Box 3"/>
          <p:cNvSpPr txBox="1">
            <a:spLocks noChangeArrowheads="1"/>
          </p:cNvSpPr>
          <p:nvPr/>
        </p:nvSpPr>
        <p:spPr bwMode="auto">
          <a:xfrm>
            <a:off x="0" y="1414463"/>
            <a:ext cx="162877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r, s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0" y="4305300"/>
            <a:ext cx="7607300" cy="203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SQL Equivalent: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select distinct *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from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EB641B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Does not remove duplicates.       </a:t>
            </a:r>
          </a:p>
        </p:txBody>
      </p:sp>
      <p:sp>
        <p:nvSpPr>
          <p:cNvPr id="44038" name="Rectangle 4"/>
          <p:cNvSpPr>
            <a:spLocks noChangeArrowheads="1"/>
          </p:cNvSpPr>
          <p:nvPr/>
        </p:nvSpPr>
        <p:spPr bwMode="auto">
          <a:xfrm>
            <a:off x="4445000" y="1320800"/>
            <a:ext cx="1123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r × s:</a:t>
            </a:r>
          </a:p>
        </p:txBody>
      </p:sp>
      <p:sp>
        <p:nvSpPr>
          <p:cNvPr id="44039" name="Rectangle 5"/>
          <p:cNvSpPr>
            <a:spLocks noChangeArrowheads="1"/>
          </p:cNvSpPr>
          <p:nvPr/>
        </p:nvSpPr>
        <p:spPr bwMode="auto">
          <a:xfrm>
            <a:off x="1739900" y="1371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4040" name="Rectangle 6"/>
          <p:cNvSpPr>
            <a:spLocks noChangeArrowheads="1"/>
          </p:cNvSpPr>
          <p:nvPr/>
        </p:nvSpPr>
        <p:spPr bwMode="auto">
          <a:xfrm>
            <a:off x="2197100" y="1371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4041" name="Rectangle 7"/>
          <p:cNvSpPr>
            <a:spLocks noChangeArrowheads="1"/>
          </p:cNvSpPr>
          <p:nvPr/>
        </p:nvSpPr>
        <p:spPr bwMode="auto">
          <a:xfrm>
            <a:off x="1739900" y="1905000"/>
            <a:ext cx="457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42" name="Rectangle 8"/>
          <p:cNvSpPr>
            <a:spLocks noChangeArrowheads="1"/>
          </p:cNvSpPr>
          <p:nvPr/>
        </p:nvSpPr>
        <p:spPr bwMode="auto">
          <a:xfrm>
            <a:off x="2197100" y="1905000"/>
            <a:ext cx="457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44043" name="Rectangle 19"/>
          <p:cNvSpPr>
            <a:spLocks noChangeArrowheads="1"/>
          </p:cNvSpPr>
          <p:nvPr/>
        </p:nvSpPr>
        <p:spPr bwMode="auto">
          <a:xfrm>
            <a:off x="2870200" y="1371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44044" name="Rectangle 20"/>
          <p:cNvSpPr>
            <a:spLocks noChangeArrowheads="1"/>
          </p:cNvSpPr>
          <p:nvPr/>
        </p:nvSpPr>
        <p:spPr bwMode="auto">
          <a:xfrm>
            <a:off x="3327400" y="1371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44045" name="Rectangle 21"/>
          <p:cNvSpPr>
            <a:spLocks noChangeArrowheads="1"/>
          </p:cNvSpPr>
          <p:nvPr/>
        </p:nvSpPr>
        <p:spPr bwMode="auto">
          <a:xfrm>
            <a:off x="2870200" y="1905000"/>
            <a:ext cx="457200" cy="1734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46" name="Rectangle 22"/>
          <p:cNvSpPr>
            <a:spLocks noChangeArrowheads="1"/>
          </p:cNvSpPr>
          <p:nvPr/>
        </p:nvSpPr>
        <p:spPr bwMode="auto">
          <a:xfrm>
            <a:off x="3327400" y="1905000"/>
            <a:ext cx="457200" cy="1734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44047" name="Rectangle 23"/>
          <p:cNvSpPr>
            <a:spLocks noChangeArrowheads="1"/>
          </p:cNvSpPr>
          <p:nvPr/>
        </p:nvSpPr>
        <p:spPr bwMode="auto">
          <a:xfrm>
            <a:off x="3784600" y="1371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</a:t>
            </a:r>
          </a:p>
        </p:txBody>
      </p:sp>
      <p:sp>
        <p:nvSpPr>
          <p:cNvPr id="44048" name="Rectangle 24"/>
          <p:cNvSpPr>
            <a:spLocks noChangeArrowheads="1"/>
          </p:cNvSpPr>
          <p:nvPr/>
        </p:nvSpPr>
        <p:spPr bwMode="auto">
          <a:xfrm>
            <a:off x="3784600" y="1905000"/>
            <a:ext cx="457200" cy="1734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4049" name="Text Box 26"/>
          <p:cNvSpPr txBox="1">
            <a:spLocks noChangeArrowheads="1"/>
          </p:cNvSpPr>
          <p:nvPr/>
        </p:nvSpPr>
        <p:spPr bwMode="auto">
          <a:xfrm>
            <a:off x="2044700" y="2667000"/>
            <a:ext cx="26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</a:p>
        </p:txBody>
      </p:sp>
      <p:sp>
        <p:nvSpPr>
          <p:cNvPr id="44050" name="Text Box 27"/>
          <p:cNvSpPr txBox="1">
            <a:spLocks noChangeArrowheads="1"/>
          </p:cNvSpPr>
          <p:nvPr/>
        </p:nvSpPr>
        <p:spPr bwMode="auto">
          <a:xfrm>
            <a:off x="3406775" y="3605592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</a:p>
        </p:txBody>
      </p:sp>
      <p:sp>
        <p:nvSpPr>
          <p:cNvPr id="44051" name="Rectangle 9"/>
          <p:cNvSpPr>
            <a:spLocks noChangeArrowheads="1"/>
          </p:cNvSpPr>
          <p:nvPr/>
        </p:nvSpPr>
        <p:spPr bwMode="auto">
          <a:xfrm>
            <a:off x="5651500" y="133350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4052" name="Rectangle 10"/>
          <p:cNvSpPr>
            <a:spLocks noChangeArrowheads="1"/>
          </p:cNvSpPr>
          <p:nvPr/>
        </p:nvSpPr>
        <p:spPr bwMode="auto">
          <a:xfrm>
            <a:off x="6108700" y="133350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4053" name="Rectangle 11"/>
          <p:cNvSpPr>
            <a:spLocks noChangeArrowheads="1"/>
          </p:cNvSpPr>
          <p:nvPr/>
        </p:nvSpPr>
        <p:spPr bwMode="auto">
          <a:xfrm>
            <a:off x="5651500" y="194310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54" name="Rectangle 12"/>
          <p:cNvSpPr>
            <a:spLocks noChangeArrowheads="1"/>
          </p:cNvSpPr>
          <p:nvPr/>
        </p:nvSpPr>
        <p:spPr bwMode="auto">
          <a:xfrm>
            <a:off x="6108700" y="194310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44055" name="Rectangle 13"/>
          <p:cNvSpPr>
            <a:spLocks noChangeArrowheads="1"/>
          </p:cNvSpPr>
          <p:nvPr/>
        </p:nvSpPr>
        <p:spPr bwMode="auto">
          <a:xfrm>
            <a:off x="6565900" y="133350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44056" name="Rectangle 14"/>
          <p:cNvSpPr>
            <a:spLocks noChangeArrowheads="1"/>
          </p:cNvSpPr>
          <p:nvPr/>
        </p:nvSpPr>
        <p:spPr bwMode="auto">
          <a:xfrm>
            <a:off x="7023100" y="133350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44057" name="Rectangle 15"/>
          <p:cNvSpPr>
            <a:spLocks noChangeArrowheads="1"/>
          </p:cNvSpPr>
          <p:nvPr/>
        </p:nvSpPr>
        <p:spPr bwMode="auto">
          <a:xfrm>
            <a:off x="6565900" y="194310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58" name="Rectangle 16"/>
          <p:cNvSpPr>
            <a:spLocks noChangeArrowheads="1"/>
          </p:cNvSpPr>
          <p:nvPr/>
        </p:nvSpPr>
        <p:spPr bwMode="auto">
          <a:xfrm>
            <a:off x="7023100" y="194310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44059" name="Rectangle 17"/>
          <p:cNvSpPr>
            <a:spLocks noChangeArrowheads="1"/>
          </p:cNvSpPr>
          <p:nvPr/>
        </p:nvSpPr>
        <p:spPr bwMode="auto">
          <a:xfrm>
            <a:off x="7480300" y="133350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</a:t>
            </a:r>
          </a:p>
        </p:txBody>
      </p:sp>
      <p:sp>
        <p:nvSpPr>
          <p:cNvPr id="44060" name="Rectangle 18"/>
          <p:cNvSpPr>
            <a:spLocks noChangeArrowheads="1"/>
          </p:cNvSpPr>
          <p:nvPr/>
        </p:nvSpPr>
        <p:spPr bwMode="auto">
          <a:xfrm>
            <a:off x="7480300" y="194310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7334250" y="1187450"/>
          <a:ext cx="139700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470400" imgH="9347200" progId="Equation.3">
                  <p:embed/>
                </p:oleObj>
              </mc:Choice>
              <mc:Fallback>
                <p:oleObj name="Equation" r:id="rId3" imgW="4470400" imgH="9347200" progId="Equation.3">
                  <p:embed/>
                  <p:pic>
                    <p:nvPicPr>
                      <p:cNvPr id="4403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4250" y="1187450"/>
                        <a:ext cx="139700" cy="31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323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Rename Operation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Allows us to name, and therefore to refer to, the results of relational-algebra expressions.</a:t>
            </a:r>
          </a:p>
          <a:p>
            <a:r>
              <a:rPr lang="en-US">
                <a:latin typeface="Calibri" charset="0"/>
              </a:rPr>
              <a:t>Allows us to refer to a relation by more than one name.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Example: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				</a:t>
            </a:r>
            <a:r>
              <a:rPr lang="en-US" sz="2400" i="1">
                <a:latin typeface="Calibri" charset="0"/>
                <a:sym typeface="Symbol" charset="2"/>
              </a:rPr>
              <a:t></a:t>
            </a:r>
            <a:r>
              <a:rPr lang="en-US" i="1">
                <a:latin typeface="Calibri" charset="0"/>
              </a:rPr>
              <a:t> </a:t>
            </a:r>
            <a:r>
              <a:rPr lang="en-US" sz="2800" i="1" baseline="-25000">
                <a:latin typeface="Calibri" charset="0"/>
              </a:rPr>
              <a:t>x</a:t>
            </a:r>
            <a:r>
              <a:rPr lang="en-US">
                <a:latin typeface="Calibri" charset="0"/>
              </a:rPr>
              <a:t> (</a:t>
            </a:r>
            <a:r>
              <a:rPr lang="en-US" i="1">
                <a:latin typeface="Calibri" charset="0"/>
              </a:rPr>
              <a:t>E</a:t>
            </a:r>
            <a:r>
              <a:rPr lang="en-US">
                <a:latin typeface="Calibri" charset="0"/>
              </a:rPr>
              <a:t>)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returns the expression </a:t>
            </a:r>
            <a:r>
              <a:rPr lang="en-US" i="1">
                <a:latin typeface="Calibri" charset="0"/>
              </a:rPr>
              <a:t>E</a:t>
            </a:r>
            <a:r>
              <a:rPr lang="en-US">
                <a:latin typeface="Calibri" charset="0"/>
              </a:rPr>
              <a:t> under the name </a:t>
            </a:r>
            <a:r>
              <a:rPr lang="en-US" i="1">
                <a:latin typeface="Calibri" charset="0"/>
              </a:rPr>
              <a:t>X</a:t>
            </a:r>
            <a:endParaRPr lang="en-US">
              <a:latin typeface="Calibri" charset="0"/>
            </a:endParaRPr>
          </a:p>
          <a:p>
            <a:pPr>
              <a:buFont typeface="Monotype Sorts" charset="2"/>
              <a:buNone/>
            </a:pPr>
            <a:endParaRPr lang="en-US">
              <a:latin typeface="Calibri" charset="0"/>
            </a:endParaRP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If a relational-algebra expression </a:t>
            </a:r>
            <a:r>
              <a:rPr lang="en-US" i="1">
                <a:latin typeface="Calibri" charset="0"/>
              </a:rPr>
              <a:t>E</a:t>
            </a:r>
            <a:r>
              <a:rPr lang="en-US">
                <a:latin typeface="Calibri" charset="0"/>
              </a:rPr>
              <a:t> has arity </a:t>
            </a:r>
            <a:r>
              <a:rPr lang="en-US" i="1">
                <a:latin typeface="Calibri" charset="0"/>
              </a:rPr>
              <a:t>n</a:t>
            </a:r>
            <a:r>
              <a:rPr lang="en-US">
                <a:latin typeface="Calibri" charset="0"/>
              </a:rPr>
              <a:t>, then 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                                   </a:t>
            </a:r>
            <a:r>
              <a:rPr lang="en-US" sz="2400" i="1">
                <a:latin typeface="Calibri" charset="0"/>
                <a:sym typeface="Symbol" charset="2"/>
              </a:rPr>
              <a:t></a:t>
            </a:r>
            <a:r>
              <a:rPr lang="en-US" sz="2800" i="1" baseline="-25000">
                <a:latin typeface="Calibri" charset="0"/>
              </a:rPr>
              <a:t>x</a:t>
            </a:r>
            <a:r>
              <a:rPr lang="en-US">
                <a:latin typeface="Calibri" charset="0"/>
              </a:rPr>
              <a:t> </a:t>
            </a:r>
            <a:r>
              <a:rPr lang="en-US" sz="2400" baseline="-25000">
                <a:latin typeface="Calibri" charset="0"/>
              </a:rPr>
              <a:t>(</a:t>
            </a:r>
            <a:r>
              <a:rPr lang="en-US" sz="2400" i="1" baseline="-25000">
                <a:latin typeface="Calibri" charset="0"/>
              </a:rPr>
              <a:t>A1, A2, …, An</a:t>
            </a:r>
            <a:r>
              <a:rPr lang="en-US" sz="2400" baseline="-25000">
                <a:latin typeface="Calibri" charset="0"/>
              </a:rPr>
              <a:t>)</a:t>
            </a:r>
            <a:r>
              <a:rPr lang="en-US" baseline="-25000">
                <a:latin typeface="Calibri" charset="0"/>
              </a:rPr>
              <a:t> </a:t>
            </a:r>
            <a:r>
              <a:rPr lang="en-US">
                <a:latin typeface="Calibri" charset="0"/>
              </a:rPr>
              <a:t>(</a:t>
            </a:r>
            <a:r>
              <a:rPr lang="en-US" i="1">
                <a:latin typeface="Calibri" charset="0"/>
              </a:rPr>
              <a:t>E</a:t>
            </a:r>
            <a:r>
              <a:rPr lang="en-US">
                <a:latin typeface="Calibri" charset="0"/>
              </a:rPr>
              <a:t>)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returns the result of expression </a:t>
            </a:r>
            <a:r>
              <a:rPr lang="en-US" i="1">
                <a:latin typeface="Calibri" charset="0"/>
              </a:rPr>
              <a:t>E</a:t>
            </a:r>
            <a:r>
              <a:rPr lang="en-US">
                <a:latin typeface="Calibri" charset="0"/>
              </a:rPr>
              <a:t> under the name </a:t>
            </a:r>
            <a:r>
              <a:rPr lang="en-US" i="1">
                <a:latin typeface="Calibri" charset="0"/>
              </a:rPr>
              <a:t>X</a:t>
            </a:r>
            <a:r>
              <a:rPr lang="en-US">
                <a:latin typeface="Calibri" charset="0"/>
              </a:rPr>
              <a:t>, 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and with the attributes renamed to </a:t>
            </a:r>
            <a:r>
              <a:rPr lang="en-US" i="1">
                <a:latin typeface="Calibri" charset="0"/>
              </a:rPr>
              <a:t>A</a:t>
            </a:r>
            <a:r>
              <a:rPr lang="en-US" sz="1800" i="1">
                <a:latin typeface="Calibri" charset="0"/>
              </a:rPr>
              <a:t>1</a:t>
            </a:r>
            <a:r>
              <a:rPr lang="en-US" i="1">
                <a:latin typeface="Calibri" charset="0"/>
              </a:rPr>
              <a:t>, A2, …., An</a:t>
            </a:r>
            <a:r>
              <a:rPr lang="en-US">
                <a:latin typeface="Calibri" charset="0"/>
              </a:rPr>
              <a:t>.</a:t>
            </a:r>
          </a:p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9666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Those are the basic operations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What about SQL Joins ?</a:t>
            </a:r>
          </a:p>
          <a:p>
            <a:pPr lvl="1"/>
            <a:r>
              <a:rPr lang="en-US" dirty="0">
                <a:latin typeface="Calibri" charset="0"/>
              </a:rPr>
              <a:t>Compose multiple operators together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  <a:sym typeface="Symbol" charset="2"/>
              </a:rPr>
              <a:t>                 </a:t>
            </a:r>
            <a:r>
              <a:rPr lang="en-US" baseline="-25000" dirty="0">
                <a:latin typeface="Calibri" charset="0"/>
                <a:sym typeface="Symbol" charset="2"/>
              </a:rPr>
              <a:t>A=</a:t>
            </a:r>
            <a:r>
              <a:rPr lang="en-US" baseline="-25000" dirty="0" err="1">
                <a:latin typeface="Calibri" charset="0"/>
                <a:sym typeface="Symbol" charset="2"/>
              </a:rPr>
              <a:t>C</a:t>
            </a:r>
            <a:r>
              <a:rPr lang="en-US" dirty="0" err="1">
                <a:latin typeface="Calibri" charset="0"/>
                <a:sym typeface="Symbol" charset="2"/>
              </a:rPr>
              <a:t>(</a:t>
            </a:r>
            <a:r>
              <a:rPr lang="en-US" i="1" dirty="0" err="1">
                <a:latin typeface="Calibri" charset="0"/>
                <a:sym typeface="Symbol" charset="2"/>
              </a:rPr>
              <a:t>r</a:t>
            </a:r>
            <a:r>
              <a:rPr lang="en-US" i="1" dirty="0">
                <a:latin typeface="Calibri" charset="0"/>
                <a:sym typeface="Symbol" charset="2"/>
              </a:rPr>
              <a:t> </a:t>
            </a:r>
            <a:r>
              <a:rPr lang="en-US" i="1" dirty="0" err="1">
                <a:latin typeface="Calibri" charset="0"/>
                <a:sym typeface="Symbol" charset="2"/>
              </a:rPr>
              <a:t>x</a:t>
            </a:r>
            <a:r>
              <a:rPr lang="en-US" i="1" dirty="0">
                <a:latin typeface="Calibri" charset="0"/>
                <a:sym typeface="Symbol" charset="2"/>
              </a:rPr>
              <a:t> </a:t>
            </a:r>
            <a:r>
              <a:rPr lang="en-US" i="1" dirty="0" err="1">
                <a:latin typeface="Calibri" charset="0"/>
                <a:sym typeface="Symbol" charset="2"/>
              </a:rPr>
              <a:t>s</a:t>
            </a:r>
            <a:r>
              <a:rPr lang="en-US" dirty="0">
                <a:latin typeface="Calibri" charset="0"/>
                <a:sym typeface="Symbol" charset="2"/>
              </a:rPr>
              <a:t>)</a:t>
            </a:r>
          </a:p>
          <a:p>
            <a:pPr lvl="1">
              <a:buFont typeface="Verdana" charset="0"/>
              <a:buNone/>
            </a:pP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Additional Operations</a:t>
            </a:r>
          </a:p>
          <a:p>
            <a:pPr lvl="1"/>
            <a:r>
              <a:rPr lang="en-US" dirty="0">
                <a:latin typeface="Calibri" charset="0"/>
              </a:rPr>
              <a:t>Set intersection</a:t>
            </a:r>
          </a:p>
          <a:p>
            <a:pPr lvl="1"/>
            <a:r>
              <a:rPr lang="en-US" dirty="0">
                <a:latin typeface="Calibri" charset="0"/>
              </a:rPr>
              <a:t>Natural join</a:t>
            </a:r>
          </a:p>
          <a:p>
            <a:pPr lvl="1"/>
            <a:r>
              <a:rPr lang="en-US" dirty="0">
                <a:latin typeface="Calibri" charset="0"/>
              </a:rPr>
              <a:t>Division</a:t>
            </a:r>
          </a:p>
          <a:p>
            <a:pPr lvl="1"/>
            <a:r>
              <a:rPr lang="en-US" dirty="0">
                <a:latin typeface="Calibri" charset="0"/>
              </a:rPr>
              <a:t>Assignment</a:t>
            </a:r>
          </a:p>
          <a:p>
            <a:pPr>
              <a:buFont typeface="Wingdings 3" charset="2"/>
              <a:buNone/>
            </a:pPr>
            <a:endParaRPr lang="en-US" dirty="0">
              <a:latin typeface="Calibri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34572339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Set intersection </a:t>
            </a:r>
            <a:r>
              <a:rPr lang="en-US" sz="2400" dirty="0">
                <a:latin typeface="Calibri" charset="0"/>
              </a:rPr>
              <a:t>(</a:t>
            </a:r>
            <a:r>
              <a:rPr lang="en-US" sz="2400" baseline="0" dirty="0"/>
              <a:t>∩ )</a:t>
            </a:r>
            <a:endParaRPr lang="en-US" dirty="0">
              <a:latin typeface="Calibri" charset="0"/>
            </a:endParaRPr>
          </a:p>
          <a:p>
            <a:pPr lvl="1"/>
            <a:r>
              <a:rPr lang="en-US" sz="2000" baseline="0" dirty="0"/>
              <a:t> </a:t>
            </a:r>
            <a:r>
              <a:rPr lang="en-US" sz="2000" baseline="0" dirty="0" err="1"/>
              <a:t>r</a:t>
            </a:r>
            <a:r>
              <a:rPr lang="en-US" sz="2000" baseline="0" dirty="0"/>
              <a:t> ∩ </a:t>
            </a:r>
            <a:r>
              <a:rPr lang="en-US" sz="2000" baseline="0" dirty="0" err="1"/>
              <a:t>s</a:t>
            </a:r>
            <a:r>
              <a:rPr lang="en-US" sz="2000" baseline="0" dirty="0"/>
              <a:t> = </a:t>
            </a:r>
            <a:r>
              <a:rPr lang="en-US" sz="2000" baseline="0" dirty="0" err="1"/>
              <a:t>r</a:t>
            </a:r>
            <a:r>
              <a:rPr lang="en-US" sz="2000" baseline="0" dirty="0"/>
              <a:t> – ( </a:t>
            </a:r>
            <a:r>
              <a:rPr lang="en-US" sz="2000" baseline="0" dirty="0" err="1"/>
              <a:t>r</a:t>
            </a:r>
            <a:r>
              <a:rPr lang="en-US" sz="2000" baseline="0" dirty="0"/>
              <a:t>  – </a:t>
            </a:r>
            <a:r>
              <a:rPr lang="en-US" sz="2000" baseline="0" dirty="0" err="1"/>
              <a:t>s</a:t>
            </a:r>
            <a:r>
              <a:rPr lang="en-US" sz="2000" baseline="0" dirty="0"/>
              <a:t>);        </a:t>
            </a:r>
            <a:endParaRPr lang="en-US" dirty="0">
              <a:latin typeface="Calibri" charset="0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Calibri" charset="0"/>
              </a:rPr>
              <a:t>SQL Equivalent: intersect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Assignment (</a:t>
            </a:r>
            <a:r>
              <a:rPr lang="en-US" sz="2800" dirty="0" err="1">
                <a:sym typeface="Symbol" charset="2"/>
              </a:rPr>
              <a:t></a:t>
            </a:r>
            <a:r>
              <a:rPr lang="en-US" sz="2800" dirty="0">
                <a:sym typeface="Symbol" charset="2"/>
              </a:rPr>
              <a:t>)</a:t>
            </a:r>
          </a:p>
          <a:p>
            <a:pPr lvl="1"/>
            <a:r>
              <a:rPr lang="en-US" dirty="0">
                <a:latin typeface="Calibri" charset="0"/>
                <a:sym typeface="Symbol" charset="2"/>
              </a:rPr>
              <a:t>A convenient way to right complex RA expressions</a:t>
            </a:r>
          </a:p>
          <a:p>
            <a:pPr lvl="1"/>
            <a:r>
              <a:rPr lang="en-US" dirty="0">
                <a:latin typeface="Calibri" charset="0"/>
                <a:sym typeface="Symbol" charset="2"/>
              </a:rPr>
              <a:t>Essentially for creating “temporary” relations</a:t>
            </a:r>
          </a:p>
          <a:p>
            <a:pPr lvl="2"/>
            <a:r>
              <a:rPr lang="en-US" sz="2400" dirty="0"/>
              <a:t>	</a:t>
            </a:r>
            <a:r>
              <a:rPr lang="en-US" sz="2400" i="1" dirty="0"/>
              <a:t>temp</a:t>
            </a:r>
            <a:r>
              <a:rPr lang="en-US" sz="2400" dirty="0"/>
              <a:t>1</a:t>
            </a:r>
            <a:r>
              <a:rPr lang="en-US" sz="2400" baseline="30000" dirty="0"/>
              <a:t> </a:t>
            </a:r>
            <a:r>
              <a:rPr lang="en-US" sz="2400" dirty="0" err="1">
                <a:sym typeface="Symbol" charset="2"/>
              </a:rPr>
              <a:t></a:t>
            </a:r>
            <a:r>
              <a:rPr lang="en-US" sz="2400" dirty="0">
                <a:sym typeface="Symbol" charset="2"/>
              </a:rPr>
              <a:t> </a:t>
            </a:r>
            <a:r>
              <a:rPr lang="en-US" sz="3200" i="1" baseline="-25000" dirty="0">
                <a:sym typeface="Symbol" charset="2"/>
              </a:rPr>
              <a:t>R-S</a:t>
            </a:r>
            <a:r>
              <a:rPr lang="en-US" sz="2400" dirty="0">
                <a:sym typeface="Symbol" charset="2"/>
              </a:rPr>
              <a:t> (</a:t>
            </a:r>
            <a:r>
              <a:rPr lang="en-US" sz="2400" i="1" dirty="0" err="1">
                <a:sym typeface="Symbol" charset="2"/>
              </a:rPr>
              <a:t>r</a:t>
            </a:r>
            <a:r>
              <a:rPr lang="en-US" sz="2400" dirty="0">
                <a:sym typeface="Symbol" charset="2"/>
              </a:rPr>
              <a:t>)</a:t>
            </a:r>
          </a:p>
          <a:p>
            <a:pPr lvl="1"/>
            <a:endParaRPr lang="en-US" sz="2600" dirty="0">
              <a:solidFill>
                <a:srgbClr val="FF0000"/>
              </a:solidFill>
              <a:sym typeface="Symbol" charset="2"/>
            </a:endParaRPr>
          </a:p>
          <a:p>
            <a:pPr lvl="1"/>
            <a:r>
              <a:rPr lang="en-US" sz="2600" dirty="0">
                <a:solidFill>
                  <a:srgbClr val="FF0000"/>
                </a:solidFill>
                <a:sym typeface="Symbol" charset="2"/>
              </a:rPr>
              <a:t>SQL Equivalent: “create table as…”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</a:p>
          <a:p>
            <a:pPr lvl="2"/>
            <a:endParaRPr lang="en-US" sz="2400" dirty="0">
              <a:latin typeface="Calibri" charset="0"/>
              <a:sym typeface="Symbol" charset="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Additional Operators</a:t>
            </a:r>
          </a:p>
        </p:txBody>
      </p:sp>
    </p:spTree>
    <p:extLst>
      <p:ext uri="{BB962C8B-B14F-4D97-AF65-F5344CB8AC3E}">
        <p14:creationId xmlns:p14="http://schemas.microsoft.com/office/powerpoint/2010/main" val="23284798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1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Natural join (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⋈</a:t>
            </a:r>
            <a:r>
              <a:rPr lang="en-US" sz="2800" dirty="0">
                <a:solidFill>
                  <a:prstClr val="black"/>
                </a:solidFill>
                <a:latin typeface="Calibri" charset="0"/>
              </a:rPr>
              <a:t>)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Calibri" charset="0"/>
              </a:rPr>
              <a:t>A Cartesian product with equality condition on common attributes </a:t>
            </a:r>
            <a:r>
              <a:rPr lang="en-US" dirty="0">
                <a:latin typeface="Calibri" charset="0"/>
              </a:rPr>
              <a:t> </a:t>
            </a:r>
            <a:r>
              <a:rPr lang="en-US" i="0" dirty="0"/>
              <a:t> </a:t>
            </a:r>
            <a:endParaRPr lang="en-US" i="0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Example:</a:t>
            </a:r>
          </a:p>
          <a:p>
            <a:pPr lvl="2"/>
            <a:r>
              <a:rPr lang="en-US" i="0" dirty="0">
                <a:latin typeface="Calibri" charset="0"/>
              </a:rPr>
              <a:t>if </a:t>
            </a:r>
            <a:r>
              <a:rPr lang="en-US" i="1" dirty="0" err="1">
                <a:latin typeface="Calibri" charset="0"/>
              </a:rPr>
              <a:t>r</a:t>
            </a:r>
            <a:r>
              <a:rPr lang="en-US" i="1" dirty="0">
                <a:latin typeface="Calibri" charset="0"/>
              </a:rPr>
              <a:t> </a:t>
            </a:r>
            <a:r>
              <a:rPr lang="en-US" i="0" dirty="0">
                <a:latin typeface="Calibri" charset="0"/>
              </a:rPr>
              <a:t>has schema  </a:t>
            </a:r>
            <a:r>
              <a:rPr lang="en-US" i="1" dirty="0">
                <a:latin typeface="Calibri" charset="0"/>
              </a:rPr>
              <a:t>R(A, B, C, D)</a:t>
            </a:r>
            <a:r>
              <a:rPr lang="en-US" dirty="0">
                <a:latin typeface="Calibri" charset="0"/>
              </a:rPr>
              <a:t>, and if </a:t>
            </a:r>
            <a:r>
              <a:rPr lang="en-US" i="1" dirty="0" err="1">
                <a:latin typeface="Calibri" charset="0"/>
              </a:rPr>
              <a:t>s</a:t>
            </a:r>
            <a:r>
              <a:rPr lang="en-US" i="1" dirty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has schema </a:t>
            </a:r>
            <a:r>
              <a:rPr lang="en-US" i="1" dirty="0">
                <a:latin typeface="Calibri" charset="0"/>
              </a:rPr>
              <a:t>S(E, B, D)</a:t>
            </a:r>
          </a:p>
          <a:p>
            <a:pPr lvl="2"/>
            <a:r>
              <a:rPr lang="en-US" dirty="0">
                <a:latin typeface="Calibri" charset="0"/>
              </a:rPr>
              <a:t>Common attributes: </a:t>
            </a:r>
            <a:r>
              <a:rPr lang="en-US" i="1" dirty="0">
                <a:latin typeface="Calibri" charset="0"/>
              </a:rPr>
              <a:t>B</a:t>
            </a:r>
            <a:r>
              <a:rPr lang="en-US" dirty="0">
                <a:latin typeface="Calibri" charset="0"/>
              </a:rPr>
              <a:t> and </a:t>
            </a:r>
            <a:r>
              <a:rPr lang="en-US" i="1" dirty="0">
                <a:latin typeface="Calibri" charset="0"/>
              </a:rPr>
              <a:t>D</a:t>
            </a:r>
          </a:p>
          <a:p>
            <a:pPr lvl="2"/>
            <a:r>
              <a:rPr lang="en-US" i="0" dirty="0">
                <a:latin typeface="Calibri" charset="0"/>
              </a:rPr>
              <a:t>Then:</a:t>
            </a:r>
          </a:p>
          <a:p>
            <a:pPr lvl="4">
              <a:buNone/>
            </a:pPr>
            <a:r>
              <a:rPr lang="en-US" sz="2400" dirty="0">
                <a:latin typeface="Calibri" charset="0"/>
              </a:rPr>
              <a:t>r</a:t>
            </a:r>
            <a:r>
              <a:rPr lang="en-US" sz="2400" i="0" dirty="0">
                <a:latin typeface="Calibri" charset="0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+mj-lt"/>
              </a:rPr>
              <a:t>⋈</a:t>
            </a:r>
            <a:r>
              <a:rPr lang="en-US" sz="2400" i="0" dirty="0">
                <a:latin typeface="Calibri" charset="0"/>
              </a:rPr>
              <a:t> s  = </a:t>
            </a:r>
            <a:r>
              <a:rPr lang="en-US" sz="2400" dirty="0">
                <a:sym typeface="Symbol" charset="2"/>
              </a:rPr>
              <a:t></a:t>
            </a:r>
            <a:r>
              <a:rPr lang="en-US" sz="3200" i="1" baseline="-25000" dirty="0" err="1"/>
              <a:t>r.A</a:t>
            </a:r>
            <a:r>
              <a:rPr lang="en-US" sz="3200" i="1" baseline="-25000" dirty="0"/>
              <a:t>, </a:t>
            </a:r>
            <a:r>
              <a:rPr lang="en-US" sz="3200" i="1" baseline="-25000" dirty="0" err="1"/>
              <a:t>r.B</a:t>
            </a:r>
            <a:r>
              <a:rPr lang="en-US" sz="3200" i="1" baseline="-25000" dirty="0"/>
              <a:t>, </a:t>
            </a:r>
            <a:r>
              <a:rPr lang="en-US" sz="3200" i="1" baseline="-25000" dirty="0" err="1"/>
              <a:t>r.C</a:t>
            </a:r>
            <a:r>
              <a:rPr lang="en-US" sz="3200" i="1" baseline="-25000" dirty="0"/>
              <a:t>, </a:t>
            </a:r>
            <a:r>
              <a:rPr lang="en-US" sz="3200" i="1" baseline="-25000" dirty="0" err="1"/>
              <a:t>r.D</a:t>
            </a:r>
            <a:r>
              <a:rPr lang="en-US" sz="3200" i="1" baseline="-25000" dirty="0"/>
              <a:t>, </a:t>
            </a:r>
            <a:r>
              <a:rPr lang="en-US" sz="3200" i="1" baseline="-25000" dirty="0" err="1"/>
              <a:t>s.E</a:t>
            </a:r>
            <a:r>
              <a:rPr lang="en-US" sz="2400" dirty="0"/>
              <a:t> (</a:t>
            </a:r>
            <a:r>
              <a:rPr lang="en-US" sz="3200" dirty="0">
                <a:sym typeface="Symbol" charset="2"/>
              </a:rPr>
              <a:t></a:t>
            </a:r>
            <a:r>
              <a:rPr lang="en-US" sz="3200" i="1" baseline="-25000" dirty="0" err="1"/>
              <a:t>r.B</a:t>
            </a:r>
            <a:r>
              <a:rPr lang="en-US" sz="3200" i="1" baseline="-25000" dirty="0"/>
              <a:t> = </a:t>
            </a:r>
            <a:r>
              <a:rPr lang="en-US" sz="3200" i="1" baseline="-25000" dirty="0" err="1"/>
              <a:t>s.B</a:t>
            </a:r>
            <a:r>
              <a:rPr lang="en-US" sz="3200" i="1" baseline="-25000" dirty="0"/>
              <a:t> </a:t>
            </a:r>
            <a:r>
              <a:rPr lang="en-US" sz="2400" baseline="-25000" dirty="0">
                <a:sym typeface="Symbol" charset="2"/>
              </a:rPr>
              <a:t></a:t>
            </a:r>
            <a:r>
              <a:rPr lang="en-US" sz="3200" i="1" baseline="-25000" dirty="0"/>
              <a:t> </a:t>
            </a:r>
            <a:r>
              <a:rPr lang="en-US" sz="3200" i="1" baseline="-25000" dirty="0" err="1"/>
              <a:t>r.D</a:t>
            </a:r>
            <a:r>
              <a:rPr lang="en-US" sz="3200" i="1" baseline="-25000" dirty="0"/>
              <a:t> = </a:t>
            </a:r>
            <a:r>
              <a:rPr lang="en-US" sz="3200" i="1" baseline="-25000" dirty="0" err="1"/>
              <a:t>s.D</a:t>
            </a:r>
            <a:r>
              <a:rPr lang="en-US" sz="2400" dirty="0"/>
              <a:t> (</a:t>
            </a:r>
            <a:r>
              <a:rPr lang="en-US" sz="2400" i="1" dirty="0"/>
              <a:t>r </a:t>
            </a:r>
            <a:r>
              <a:rPr lang="en-US" sz="2400" dirty="0"/>
              <a:t> x  </a:t>
            </a:r>
            <a:r>
              <a:rPr lang="en-US" sz="2400" i="1" dirty="0"/>
              <a:t>s</a:t>
            </a:r>
            <a:r>
              <a:rPr lang="en-US" sz="2400" dirty="0"/>
              <a:t>)</a:t>
            </a:r>
          </a:p>
          <a:p>
            <a:endParaRPr lang="en-US" sz="2800" dirty="0">
              <a:solidFill>
                <a:prstClr val="black"/>
              </a:solidFill>
              <a:latin typeface="Calibri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alibri" charset="0"/>
              </a:rPr>
              <a:t>SQL Equivalent: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select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r.A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r.B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r.C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r.D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s.E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from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s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where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r.B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=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s.B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and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r.D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=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s.D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alibri" charset="0"/>
              </a:rPr>
              <a:t>OR 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select * from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natural join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s</a:t>
            </a:r>
            <a:endParaRPr lang="en-US" sz="2400" dirty="0">
              <a:solidFill>
                <a:srgbClr val="FF0000"/>
              </a:solidFill>
              <a:latin typeface="Calibri" charset="0"/>
            </a:endParaRPr>
          </a:p>
          <a:p>
            <a:pPr lvl="1"/>
            <a:endParaRPr lang="en-US" sz="2400" dirty="0">
              <a:solidFill>
                <a:srgbClr val="FF0000"/>
              </a:solidFill>
              <a:latin typeface="Calibri" charset="0"/>
            </a:endParaRPr>
          </a:p>
          <a:p>
            <a:pPr lvl="4">
              <a:buNone/>
            </a:pPr>
            <a:r>
              <a:rPr lang="en-US" sz="3200" i="0" dirty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3200" i="0" dirty="0">
                <a:latin typeface="Calibri" charset="0"/>
              </a:rPr>
              <a:t>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Additional Operators: Joins</a:t>
            </a:r>
          </a:p>
        </p:txBody>
      </p:sp>
    </p:spTree>
    <p:extLst>
      <p:ext uri="{BB962C8B-B14F-4D97-AF65-F5344CB8AC3E}">
        <p14:creationId xmlns:p14="http://schemas.microsoft.com/office/powerpoint/2010/main" val="406824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1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 err="1">
                <a:latin typeface="Calibri" charset="0"/>
              </a:rPr>
              <a:t>Equi</a:t>
            </a:r>
            <a:r>
              <a:rPr lang="en-US" sz="2400" dirty="0">
                <a:latin typeface="Calibri" charset="0"/>
              </a:rPr>
              <a:t>-join</a:t>
            </a:r>
          </a:p>
          <a:p>
            <a:pPr lvl="1"/>
            <a:r>
              <a:rPr lang="en-US" sz="2400" i="0" dirty="0">
                <a:latin typeface="Calibri" charset="0"/>
              </a:rPr>
              <a:t>A join that only has equality conditions</a:t>
            </a:r>
          </a:p>
          <a:p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Theta-join (</a:t>
            </a:r>
            <a:r>
              <a:rPr lang="en-US" sz="2400" dirty="0">
                <a:solidFill>
                  <a:prstClr val="black"/>
                </a:solidFill>
                <a:latin typeface="+mj-lt"/>
              </a:rPr>
              <a:t>⋈</a:t>
            </a:r>
            <a:r>
              <a:rPr lang="en-US" sz="2400" baseline="-25000" dirty="0" err="1">
                <a:solidFill>
                  <a:prstClr val="black"/>
                </a:solidFill>
                <a:latin typeface="+mj-lt"/>
              </a:rPr>
              <a:t>θ</a:t>
            </a:r>
            <a:r>
              <a:rPr lang="en-US" sz="24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400" dirty="0">
                <a:solidFill>
                  <a:prstClr val="black"/>
                </a:solidFill>
                <a:cs typeface="Calibri"/>
              </a:rPr>
              <a:t>)</a:t>
            </a:r>
            <a:endParaRPr lang="en-US" sz="2400" dirty="0">
              <a:cs typeface="Calibri"/>
            </a:endParaRPr>
          </a:p>
          <a:p>
            <a:pPr lvl="1"/>
            <a:r>
              <a:rPr lang="en-US" sz="2400" dirty="0">
                <a:solidFill>
                  <a:prstClr val="black"/>
                </a:solidFill>
                <a:latin typeface="Calibri" charset="0"/>
              </a:rPr>
              <a:t>r </a:t>
            </a:r>
            <a:r>
              <a:rPr lang="en-US" sz="2400" dirty="0">
                <a:solidFill>
                  <a:prstClr val="black"/>
                </a:solidFill>
                <a:latin typeface="Lucida Sans Unicode"/>
              </a:rPr>
              <a:t>⋈</a:t>
            </a:r>
            <a:r>
              <a:rPr lang="en-US" sz="2400" baseline="-25000" dirty="0" err="1">
                <a:solidFill>
                  <a:prstClr val="black"/>
                </a:solidFill>
                <a:latin typeface="Lucida Sans Unicode"/>
              </a:rPr>
              <a:t>θ</a:t>
            </a:r>
            <a:r>
              <a:rPr lang="en-US" sz="2400" dirty="0">
                <a:solidFill>
                  <a:prstClr val="black"/>
                </a:solidFill>
                <a:latin typeface="Calibri" charset="0"/>
              </a:rPr>
              <a:t> s = </a:t>
            </a:r>
            <a:r>
              <a:rPr lang="en-US" sz="2400" dirty="0">
                <a:latin typeface="Calibri" charset="0"/>
                <a:sym typeface="Symbol" charset="2"/>
              </a:rPr>
              <a:t> </a:t>
            </a:r>
            <a:r>
              <a:rPr lang="en-US" sz="2400" baseline="-25000" dirty="0" err="1">
                <a:solidFill>
                  <a:prstClr val="black"/>
                </a:solidFill>
                <a:latin typeface="Lucida Sans Unicode"/>
              </a:rPr>
              <a:t>θ</a:t>
            </a:r>
            <a:r>
              <a:rPr lang="en-US" sz="2400" dirty="0">
                <a:latin typeface="Calibri" charset="0"/>
                <a:sym typeface="Symbol" charset="2"/>
              </a:rPr>
              <a:t>(</a:t>
            </a:r>
            <a:r>
              <a:rPr lang="en-US" sz="2400" i="1" dirty="0">
                <a:latin typeface="Calibri" charset="0"/>
                <a:sym typeface="Symbol" charset="2"/>
              </a:rPr>
              <a:t>r x s</a:t>
            </a:r>
            <a:r>
              <a:rPr lang="en-US" sz="2400" dirty="0">
                <a:latin typeface="Calibri" charset="0"/>
                <a:sym typeface="Symbol" charset="2"/>
              </a:rPr>
              <a:t>)</a:t>
            </a:r>
            <a:r>
              <a:rPr lang="en-US" sz="2400" dirty="0">
                <a:solidFill>
                  <a:prstClr val="black"/>
                </a:solidFill>
                <a:latin typeface="Calibri" charset="0"/>
              </a:rPr>
              <a:t> </a:t>
            </a:r>
            <a:endParaRPr lang="en-US" sz="2400" dirty="0">
              <a:latin typeface="Calibri" charset="0"/>
            </a:endParaRPr>
          </a:p>
          <a:p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Left outer join (</a:t>
            </a:r>
            <a:r>
              <a:rPr lang="en-US" sz="2400" dirty="0"/>
              <a:t>⟕)</a:t>
            </a:r>
            <a:endParaRPr lang="en-US" sz="2400" dirty="0">
              <a:latin typeface="Calibri" charset="0"/>
            </a:endParaRPr>
          </a:p>
          <a:p>
            <a:pPr lvl="1"/>
            <a:r>
              <a:rPr lang="en-US" sz="2000" dirty="0">
                <a:latin typeface="Calibri" charset="0"/>
              </a:rPr>
              <a:t>Say </a:t>
            </a:r>
            <a:r>
              <a:rPr lang="en-US" sz="2000" i="1" dirty="0">
                <a:latin typeface="Calibri" charset="0"/>
              </a:rPr>
              <a:t>r(A, B), s(B, C)</a:t>
            </a:r>
          </a:p>
          <a:p>
            <a:pPr lvl="1"/>
            <a:r>
              <a:rPr lang="en-US" sz="2000" dirty="0">
                <a:latin typeface="Calibri" charset="0"/>
              </a:rPr>
              <a:t>We need to somehow find the tuples in </a:t>
            </a:r>
            <a:r>
              <a:rPr lang="en-US" sz="2000" i="1" dirty="0">
                <a:latin typeface="Calibri" charset="0"/>
              </a:rPr>
              <a:t>r </a:t>
            </a:r>
            <a:r>
              <a:rPr lang="en-US" sz="2000" dirty="0">
                <a:latin typeface="Calibri" charset="0"/>
              </a:rPr>
              <a:t>that have no match in </a:t>
            </a:r>
            <a:r>
              <a:rPr lang="en-US" sz="2000" i="1" dirty="0">
                <a:latin typeface="Calibri" charset="0"/>
              </a:rPr>
              <a:t>s</a:t>
            </a:r>
          </a:p>
          <a:p>
            <a:pPr lvl="1"/>
            <a:r>
              <a:rPr lang="en-US" sz="2000" dirty="0">
                <a:latin typeface="Calibri" charset="0"/>
              </a:rPr>
              <a:t>Consider: (r – </a:t>
            </a:r>
            <a:r>
              <a:rPr lang="en-US" sz="2000" dirty="0">
                <a:latin typeface="Calibri" charset="0"/>
                <a:sym typeface="Symbol" charset="2"/>
              </a:rPr>
              <a:t> π</a:t>
            </a:r>
            <a:r>
              <a:rPr lang="en-US" sz="2000" baseline="-25000" dirty="0" err="1">
                <a:latin typeface="Calibri" charset="0"/>
                <a:sym typeface="Symbol" charset="2"/>
              </a:rPr>
              <a:t>r.A</a:t>
            </a:r>
            <a:r>
              <a:rPr lang="en-US" sz="2000" baseline="-25000" dirty="0">
                <a:latin typeface="Calibri" charset="0"/>
                <a:sym typeface="Symbol" charset="2"/>
              </a:rPr>
              <a:t>, </a:t>
            </a:r>
            <a:r>
              <a:rPr lang="en-US" sz="2000" baseline="-25000" dirty="0" err="1">
                <a:latin typeface="Calibri" charset="0"/>
                <a:sym typeface="Symbol" charset="2"/>
              </a:rPr>
              <a:t>r.B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(r </a:t>
            </a:r>
            <a:r>
              <a:rPr lang="en-US" sz="2000" dirty="0">
                <a:solidFill>
                  <a:prstClr val="black"/>
                </a:solidFill>
                <a:latin typeface="Lucida Sans Unicode"/>
              </a:rPr>
              <a:t>⋈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s))</a:t>
            </a:r>
            <a:r>
              <a:rPr lang="en-US" sz="1800" dirty="0">
                <a:solidFill>
                  <a:prstClr val="black"/>
                </a:solidFill>
                <a:latin typeface="Calibri" charset="0"/>
              </a:rPr>
              <a:t> </a:t>
            </a:r>
          </a:p>
          <a:p>
            <a:pPr lvl="1"/>
            <a:endParaRPr lang="en-US" sz="2000" dirty="0">
              <a:solidFill>
                <a:prstClr val="black"/>
              </a:solidFill>
              <a:latin typeface="Calibri" charset="0"/>
            </a:endParaRPr>
          </a:p>
          <a:p>
            <a:pPr lvl="1"/>
            <a:r>
              <a:rPr lang="en-US" sz="2000" dirty="0">
                <a:solidFill>
                  <a:prstClr val="black"/>
                </a:solidFill>
                <a:latin typeface="Calibri" charset="0"/>
              </a:rPr>
              <a:t>We are done:</a:t>
            </a:r>
            <a:endParaRPr lang="en-US" sz="2400" dirty="0">
              <a:solidFill>
                <a:prstClr val="black"/>
              </a:solidFill>
              <a:latin typeface="Calibri" charset="0"/>
            </a:endParaRPr>
          </a:p>
          <a:p>
            <a:pPr marL="849313" lvl="1" indent="-457200">
              <a:buNone/>
            </a:pP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           (r </a:t>
            </a:r>
            <a:r>
              <a:rPr lang="en-US" sz="2000" dirty="0">
                <a:solidFill>
                  <a:prstClr val="black"/>
                </a:solidFill>
                <a:latin typeface="Lucida Sans Unicode"/>
              </a:rPr>
              <a:t>⋈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s)       ⋃    </a:t>
            </a:r>
            <a:r>
              <a:rPr lang="en-US" sz="2000" i="1" dirty="0">
                <a:latin typeface="Calibri" charset="0"/>
                <a:sym typeface="Symbol" charset="2"/>
              </a:rPr>
              <a:t></a:t>
            </a:r>
            <a:r>
              <a:rPr lang="en-US" sz="2400" i="1" baseline="-25000" dirty="0">
                <a:latin typeface="Calibri" charset="0"/>
                <a:sym typeface="Symbol" charset="2"/>
              </a:rPr>
              <a:t>temp</a:t>
            </a:r>
            <a:r>
              <a:rPr lang="en-US" sz="2000" dirty="0">
                <a:latin typeface="Calibri" charset="0"/>
              </a:rPr>
              <a:t> </a:t>
            </a:r>
            <a:r>
              <a:rPr lang="en-US" sz="2000" baseline="-25000" dirty="0">
                <a:latin typeface="Calibri" charset="0"/>
              </a:rPr>
              <a:t>(</a:t>
            </a:r>
            <a:r>
              <a:rPr lang="en-US" sz="2000" i="1" baseline="-25000" dirty="0">
                <a:latin typeface="Calibri" charset="0"/>
              </a:rPr>
              <a:t>A, B, C)</a:t>
            </a:r>
            <a:r>
              <a:rPr lang="en-US" sz="2000" baseline="-25000" dirty="0">
                <a:latin typeface="Calibri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( 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(r – </a:t>
            </a:r>
            <a:r>
              <a:rPr lang="en-US" sz="2000" dirty="0">
                <a:solidFill>
                  <a:srgbClr val="FF0000"/>
                </a:solidFill>
                <a:latin typeface="Calibri" charset="0"/>
                <a:sym typeface="Symbol" charset="2"/>
              </a:rPr>
              <a:t> π</a:t>
            </a:r>
            <a:r>
              <a:rPr lang="en-US" sz="2000" baseline="-25000" dirty="0" err="1">
                <a:solidFill>
                  <a:srgbClr val="FF0000"/>
                </a:solidFill>
                <a:latin typeface="Calibri" charset="0"/>
                <a:sym typeface="Symbol" charset="2"/>
              </a:rPr>
              <a:t>r.A</a:t>
            </a:r>
            <a:r>
              <a:rPr lang="en-US" sz="2000" baseline="-25000" dirty="0">
                <a:solidFill>
                  <a:srgbClr val="FF0000"/>
                </a:solidFill>
                <a:latin typeface="Calibri" charset="0"/>
                <a:sym typeface="Symbol" charset="2"/>
              </a:rPr>
              <a:t>, </a:t>
            </a:r>
            <a:r>
              <a:rPr lang="en-US" sz="2000" baseline="-25000" dirty="0" err="1">
                <a:solidFill>
                  <a:srgbClr val="FF0000"/>
                </a:solidFill>
                <a:latin typeface="Calibri" charset="0"/>
                <a:sym typeface="Symbol" charset="2"/>
              </a:rPr>
              <a:t>r.B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(r </a:t>
            </a:r>
            <a:r>
              <a:rPr lang="en-US" sz="2000" dirty="0">
                <a:solidFill>
                  <a:srgbClr val="FF0000"/>
                </a:solidFill>
                <a:latin typeface="Lucida Sans Unicode"/>
              </a:rPr>
              <a:t>⋈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 s))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sz="2800" dirty="0">
                <a:latin typeface="Times New Roman" charset="0"/>
              </a:rPr>
              <a:t>×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Times New Roman" charset="0"/>
              </a:rPr>
              <a:t>{(NULL)}</a:t>
            </a:r>
            <a:r>
              <a:rPr lang="en-US" sz="2000" dirty="0">
                <a:latin typeface="Times New Roman" charset="0"/>
              </a:rPr>
              <a:t> )</a:t>
            </a:r>
            <a:endParaRPr lang="en-US" sz="2000" dirty="0">
              <a:latin typeface="Calibri" charset="0"/>
            </a:endParaRPr>
          </a:p>
          <a:p>
            <a:pPr marL="849313" lvl="1" indent="-457200">
              <a:buAutoNum type="arabicPeriod"/>
            </a:pPr>
            <a:endParaRPr lang="en-US" sz="2000" dirty="0">
              <a:latin typeface="Calibri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Additional Operators: Joins</a:t>
            </a:r>
          </a:p>
        </p:txBody>
      </p:sp>
    </p:spTree>
    <p:extLst>
      <p:ext uri="{BB962C8B-B14F-4D97-AF65-F5344CB8AC3E}">
        <p14:creationId xmlns:p14="http://schemas.microsoft.com/office/powerpoint/2010/main" val="41126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1"/>
          <p:cNvSpPr>
            <a:spLocks noGrp="1"/>
          </p:cNvSpPr>
          <p:nvPr>
            <p:ph idx="1"/>
          </p:nvPr>
        </p:nvSpPr>
        <p:spPr>
          <a:xfrm>
            <a:off x="-12700" y="876300"/>
            <a:ext cx="84582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Tables: </a:t>
            </a:r>
            <a:r>
              <a:rPr lang="en-US" dirty="0" err="1">
                <a:latin typeface="Calibri" charset="0"/>
              </a:rPr>
              <a:t>r(A</a:t>
            </a:r>
            <a:r>
              <a:rPr lang="en-US" dirty="0">
                <a:latin typeface="Calibri" charset="0"/>
              </a:rPr>
              <a:t>, B), </a:t>
            </a:r>
            <a:r>
              <a:rPr lang="en-US" dirty="0" err="1">
                <a:latin typeface="Calibri" charset="0"/>
              </a:rPr>
              <a:t>s(B</a:t>
            </a:r>
            <a:r>
              <a:rPr lang="en-US" dirty="0">
                <a:latin typeface="Calibri" charset="0"/>
              </a:rPr>
              <a:t>, C)</a:t>
            </a:r>
            <a:endParaRPr lang="en-US" i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Additional Operators: Join Variations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700" y="1549398"/>
          <a:ext cx="9080500" cy="5342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2994">
                <a:tc>
                  <a:txBody>
                    <a:bodyPr/>
                    <a:lstStyle/>
                    <a:p>
                      <a:r>
                        <a:rPr lang="en-US" sz="1800">
                          <a:latin typeface="+mj-lt"/>
                        </a:rPr>
                        <a:t>name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j-lt"/>
                        </a:rPr>
                        <a:t>Symbol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</a:t>
                      </a:r>
                      <a:r>
                        <a:rPr lang="en-US" baseline="0" dirty="0"/>
                        <a:t> Equivalent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 expression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cross product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imes New Roman" charset="0"/>
                        </a:rPr>
                        <a:t>×</a:t>
                      </a:r>
                      <a:r>
                        <a:rPr lang="en-US" sz="2400">
                          <a:solidFill>
                            <a:schemeClr val="accent2"/>
                          </a:solidFill>
                          <a:latin typeface="Times New Roman" charset="0"/>
                        </a:rPr>
                        <a:t> </a:t>
                      </a:r>
                      <a:r>
                        <a:rPr lang="en-US" sz="2400" i="1" dirty="0">
                          <a:latin typeface="Calibri" charset="0"/>
                          <a:sym typeface="Symbol" charset="2"/>
                        </a:rPr>
                        <a:t> 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 * from r, s;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+mj-lt"/>
                        </a:rPr>
                        <a:t>r × s</a:t>
                      </a:r>
                      <a:endParaRPr lang="en-US" sz="2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+mj-lt"/>
                        </a:rPr>
                        <a:t>natural join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j-lt"/>
                        </a:rPr>
                        <a:t>⋈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natural join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 </a:t>
                      </a:r>
                      <a:r>
                        <a:rPr lang="en-US" sz="2000">
                          <a:latin typeface="Calibri" charset="0"/>
                          <a:sym typeface="Symbol" charset="2"/>
                        </a:rPr>
                        <a:t> π</a:t>
                      </a:r>
                      <a:r>
                        <a:rPr lang="en-US" sz="2000" baseline="-25000">
                          <a:latin typeface="Calibri" charset="0"/>
                          <a:sym typeface="Symbol" charset="2"/>
                        </a:rPr>
                        <a:t>r.A, r.B, s.C</a:t>
                      </a:r>
                      <a:r>
                        <a:rPr lang="en-US" sz="2000">
                          <a:latin typeface="Calibri" charset="0"/>
                          <a:sym typeface="Symbol" charset="2"/>
                        </a:rPr>
                        <a:t></a:t>
                      </a:r>
                      <a:r>
                        <a:rPr lang="en-US" sz="2000" baseline="-25000" dirty="0" err="1">
                          <a:latin typeface="Calibri" charset="0"/>
                          <a:sym typeface="Symbol" charset="2"/>
                        </a:rPr>
                        <a:t>r.B</a:t>
                      </a:r>
                      <a:r>
                        <a:rPr lang="en-US" sz="2000" baseline="-25000" dirty="0">
                          <a:latin typeface="Calibri" charset="0"/>
                          <a:sym typeface="Symbol" charset="2"/>
                        </a:rPr>
                        <a:t> = </a:t>
                      </a:r>
                      <a:r>
                        <a:rPr lang="en-US" sz="2000" baseline="-25000" err="1">
                          <a:latin typeface="Calibri" charset="0"/>
                          <a:sym typeface="Symbol" charset="2"/>
                        </a:rPr>
                        <a:t>s</a:t>
                      </a:r>
                      <a:r>
                        <a:rPr lang="en-US" sz="2000" baseline="-25000">
                          <a:latin typeface="Calibri" charset="0"/>
                          <a:sym typeface="Symbol" charset="2"/>
                        </a:rPr>
                        <a:t>.B</a:t>
                      </a:r>
                      <a:r>
                        <a:rPr lang="en-US" sz="2000" dirty="0" err="1">
                          <a:latin typeface="Calibri" charset="0"/>
                          <a:sym typeface="Symbol" charset="2"/>
                        </a:rPr>
                        <a:t>(</a:t>
                      </a:r>
                      <a:r>
                        <a:rPr lang="en-US" sz="2000" i="1" dirty="0" err="1">
                          <a:latin typeface="Calibri" charset="0"/>
                          <a:sym typeface="Symbol" charset="2"/>
                        </a:rPr>
                        <a:t>r</a:t>
                      </a:r>
                      <a:r>
                        <a:rPr lang="en-US" sz="2000" i="1" dirty="0">
                          <a:latin typeface="Calibri" charset="0"/>
                          <a:sym typeface="Symbol" charset="2"/>
                        </a:rPr>
                        <a:t> </a:t>
                      </a:r>
                      <a:r>
                        <a:rPr lang="en-US" sz="2000" i="1" dirty="0" err="1">
                          <a:latin typeface="Calibri" charset="0"/>
                          <a:sym typeface="Symbol" charset="2"/>
                        </a:rPr>
                        <a:t>x</a:t>
                      </a:r>
                      <a:r>
                        <a:rPr lang="en-US" sz="2000" i="1" dirty="0">
                          <a:latin typeface="Calibri" charset="0"/>
                          <a:sym typeface="Symbol" charset="2"/>
                        </a:rPr>
                        <a:t> </a:t>
                      </a:r>
                      <a:r>
                        <a:rPr lang="en-US" sz="2000" i="1" dirty="0" err="1">
                          <a:latin typeface="Calibri" charset="0"/>
                          <a:sym typeface="Symbol" charset="2"/>
                        </a:rPr>
                        <a:t>s</a:t>
                      </a:r>
                      <a:r>
                        <a:rPr lang="en-US" sz="2000" dirty="0">
                          <a:latin typeface="Calibri" charset="0"/>
                          <a:sym typeface="Symbol" charset="2"/>
                        </a:rPr>
                        <a:t>)</a:t>
                      </a:r>
                      <a:endParaRPr lang="en-US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+mj-lt"/>
                        </a:rPr>
                        <a:t>theta</a:t>
                      </a:r>
                      <a:r>
                        <a:rPr lang="en-US" sz="1800" baseline="0">
                          <a:latin typeface="+mj-lt"/>
                        </a:rPr>
                        <a:t> </a:t>
                      </a:r>
                      <a:r>
                        <a:rPr lang="en-US" sz="1800">
                          <a:latin typeface="+mj-lt"/>
                        </a:rPr>
                        <a:t>join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j-lt"/>
                        </a:rPr>
                        <a:t>⋈</a:t>
                      </a:r>
                      <a:r>
                        <a:rPr lang="en-US" sz="2400" baseline="-25000">
                          <a:solidFill>
                            <a:prstClr val="black"/>
                          </a:solidFill>
                          <a:latin typeface="+mn-lt"/>
                        </a:rPr>
                        <a:t>θ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 .. where </a:t>
                      </a:r>
                      <a:r>
                        <a:rPr lang="en-US" sz="1800" baseline="0">
                          <a:solidFill>
                            <a:prstClr val="black"/>
                          </a:solidFill>
                          <a:latin typeface="+mn-lt"/>
                        </a:rPr>
                        <a:t>θ;</a:t>
                      </a:r>
                      <a:endParaRPr lang="en-US" baseline="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Calibri" charset="0"/>
                          <a:sym typeface="Symbol" charset="2"/>
                        </a:rPr>
                        <a:t></a:t>
                      </a:r>
                      <a:r>
                        <a:rPr lang="en-US" sz="2000" baseline="-25000">
                          <a:solidFill>
                            <a:prstClr val="black"/>
                          </a:solidFill>
                          <a:latin typeface="+mn-lt"/>
                        </a:rPr>
                        <a:t>θ</a:t>
                      </a:r>
                      <a:r>
                        <a:rPr lang="en-US" sz="2000">
                          <a:latin typeface="Calibri" charset="0"/>
                          <a:sym typeface="Symbol" charset="2"/>
                        </a:rPr>
                        <a:t>(</a:t>
                      </a:r>
                      <a:r>
                        <a:rPr lang="en-US" sz="2000" i="1">
                          <a:latin typeface="Calibri" charset="0"/>
                          <a:sym typeface="Symbol" charset="2"/>
                        </a:rPr>
                        <a:t>r x s</a:t>
                      </a:r>
                      <a:r>
                        <a:rPr lang="en-US" sz="2000">
                          <a:latin typeface="Calibri" charset="0"/>
                          <a:sym typeface="Symbol" charset="2"/>
                        </a:rPr>
                        <a:t>)</a:t>
                      </a:r>
                      <a:r>
                        <a:rPr lang="en-US" sz="2000">
                          <a:solidFill>
                            <a:prstClr val="black"/>
                          </a:solidFill>
                          <a:latin typeface="Calibri" charset="0"/>
                        </a:rPr>
                        <a:t> </a:t>
                      </a:r>
                      <a:endParaRPr lang="en-US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equi-join</a:t>
                      </a:r>
                    </a:p>
                  </a:txBody>
                  <a:tcPr anchor="ctr" anchorCtr="1"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2000" baseline="-25000">
                          <a:solidFill>
                            <a:prstClr val="black"/>
                          </a:solidFill>
                          <a:latin typeface="+mn-lt"/>
                        </a:rPr>
                        <a:t>θ</a:t>
                      </a:r>
                      <a:r>
                        <a:rPr kumimoji="0"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800" i="1" dirty="0">
                          <a:latin typeface="+mj-lt"/>
                        </a:rPr>
                        <a:t>(theta</a:t>
                      </a:r>
                      <a:r>
                        <a:rPr lang="en-US" sz="1800" i="1" baseline="0" dirty="0">
                          <a:latin typeface="+mj-lt"/>
                        </a:rPr>
                        <a:t> must be equality</a:t>
                      </a:r>
                      <a:r>
                        <a:rPr lang="en-US" sz="2000" i="1" baseline="0" dirty="0">
                          <a:latin typeface="+mj-lt"/>
                        </a:rPr>
                        <a:t>)</a:t>
                      </a:r>
                      <a:endParaRPr lang="en-US" sz="2000" i="1" dirty="0">
                        <a:latin typeface="+mj-lt"/>
                      </a:endParaRPr>
                    </a:p>
                  </a:txBody>
                  <a:tcPr anchor="ctr" anchorCtr="1"/>
                </a:tc>
                <a:tc hMerge="1">
                  <a:txBody>
                    <a:bodyPr/>
                    <a:lstStyle/>
                    <a:p>
                      <a:endParaRPr lang="en-US" baseline="0" dirty="0"/>
                    </a:p>
                  </a:txBody>
                  <a:tcPr anchor="ctr" anchorCtr="1"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+mj-lt"/>
                        </a:rPr>
                        <a:t>left outer join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j-lt"/>
                        </a:rPr>
                        <a:t>r ⟕ s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/>
                        <a:t>left</a:t>
                      </a:r>
                      <a:r>
                        <a:rPr lang="en-US" baseline="0"/>
                        <a:t> outer join (with “on”)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Calibri" charset="0"/>
                          <a:sym typeface="Symbol" charset="2"/>
                        </a:rPr>
                        <a:t> </a:t>
                      </a:r>
                      <a:r>
                        <a:rPr lang="en-US" sz="1800">
                          <a:latin typeface="+mj-lt"/>
                          <a:sym typeface="Symbol" charset="2"/>
                        </a:rPr>
                        <a:t> (see</a:t>
                      </a:r>
                      <a:r>
                        <a:rPr lang="en-US" sz="1800" baseline="0">
                          <a:latin typeface="+mj-lt"/>
                          <a:sym typeface="Symbol" charset="2"/>
                        </a:rPr>
                        <a:t> previous slide)</a:t>
                      </a:r>
                      <a:endParaRPr lang="en-US" sz="1800">
                        <a:latin typeface="+mj-lt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0007">
                <a:tc>
                  <a:txBody>
                    <a:bodyPr/>
                    <a:lstStyle/>
                    <a:p>
                      <a:r>
                        <a:rPr lang="en-US" sz="1800">
                          <a:latin typeface="+mj-lt"/>
                        </a:rPr>
                        <a:t>full outer join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+mj-lt"/>
                        </a:rPr>
                        <a:t>r ⟗ s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/>
                        <a:t>full outer join (with “on”)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+mj-lt"/>
                        </a:rPr>
                        <a:t>(left</a:t>
                      </a:r>
                      <a:r>
                        <a:rPr lang="en-US" sz="1800" baseline="0">
                          <a:latin typeface="+mj-lt"/>
                        </a:rPr>
                        <a:t>) semijoin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j-lt"/>
                        </a:rPr>
                        <a:t>r ⋉ s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/>
                        <a:t>none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π</a:t>
                      </a:r>
                      <a:r>
                        <a:rPr lang="en-US" sz="2000" baseline="-2500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r.A, r.B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</a:rPr>
                        <a:t>(r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⋈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</a:rPr>
                        <a:t> s)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(left) antijoin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j-lt"/>
                        </a:rPr>
                        <a:t>r </a:t>
                      </a:r>
                      <a:r>
                        <a:rPr lang="ru-RU" sz="2400" dirty="0">
                          <a:latin typeface="+mj-lt"/>
                        </a:rPr>
                        <a:t>⊲</a:t>
                      </a:r>
                      <a:r>
                        <a:rPr lang="en-US" sz="2400" dirty="0">
                          <a:latin typeface="+mj-lt"/>
                        </a:rPr>
                        <a:t> s 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/>
                        <a:t>none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r 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 - 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π</a:t>
                      </a:r>
                      <a:r>
                        <a:rPr lang="en-US" sz="2000" baseline="-2500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r.A, r.B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</a:rPr>
                        <a:t>(r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⋈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</a:rPr>
                        <a:t> s)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3905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Query</a:t>
            </a:r>
          </a:p>
        </p:txBody>
      </p:sp>
      <p:sp>
        <p:nvSpPr>
          <p:cNvPr id="70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907337" cy="4903787"/>
          </a:xfrm>
        </p:spPr>
        <p:txBody>
          <a:bodyPr/>
          <a:lstStyle/>
          <a:p>
            <a:r>
              <a:rPr lang="en-US" sz="2000" dirty="0"/>
              <a:t>Find the largest salary in the university</a:t>
            </a:r>
          </a:p>
          <a:p>
            <a:pPr lvl="1"/>
            <a:r>
              <a:rPr lang="en-US" sz="2000" dirty="0">
                <a:sym typeface="Symbol" charset="0"/>
              </a:rPr>
              <a:t>Step 1: find instructor salaries that are less than some other instructor salary (i.e. not maximum)</a:t>
            </a:r>
          </a:p>
          <a:p>
            <a:pPr lvl="3"/>
            <a:r>
              <a:rPr lang="en-US" sz="2000" dirty="0">
                <a:sym typeface="Symbol" charset="0"/>
              </a:rPr>
              <a:t>using a copy of </a:t>
            </a:r>
            <a:r>
              <a:rPr lang="en-US" sz="2000" i="1" dirty="0">
                <a:sym typeface="Symbol" charset="0"/>
              </a:rPr>
              <a:t>instructor </a:t>
            </a:r>
            <a:r>
              <a:rPr lang="en-US" sz="2000" dirty="0">
                <a:sym typeface="Symbol" charset="0"/>
              </a:rPr>
              <a:t>under a new name </a:t>
            </a:r>
            <a:r>
              <a:rPr lang="en-US" sz="2000" i="1" dirty="0">
                <a:sym typeface="Symbol" charset="0"/>
              </a:rPr>
              <a:t>d</a:t>
            </a:r>
          </a:p>
          <a:p>
            <a:pPr lvl="2"/>
            <a:r>
              <a:rPr lang="en-US" dirty="0">
                <a:sym typeface="Symbol" charset="0"/>
              </a:rPr>
              <a:t></a:t>
            </a:r>
            <a:r>
              <a:rPr lang="en-US" sz="2400" i="1" baseline="-25000" dirty="0" err="1"/>
              <a:t>instructor.salary</a:t>
            </a:r>
            <a:r>
              <a:rPr lang="en-US" sz="1600" dirty="0"/>
              <a:t> </a:t>
            </a:r>
            <a:r>
              <a:rPr lang="en-US" sz="2000" dirty="0"/>
              <a:t>(</a:t>
            </a:r>
            <a:r>
              <a:rPr lang="en-US" sz="2000" i="1" dirty="0">
                <a:sym typeface="Symbol" charset="0"/>
              </a:rPr>
              <a:t></a:t>
            </a:r>
            <a:r>
              <a:rPr lang="en-US" sz="2000" dirty="0">
                <a:sym typeface="Symbol" charset="0"/>
              </a:rPr>
              <a:t> </a:t>
            </a:r>
            <a:r>
              <a:rPr lang="en-US" sz="2400" i="1" baseline="-25000" dirty="0" err="1">
                <a:sym typeface="Symbol" charset="0"/>
              </a:rPr>
              <a:t>instructor.salary</a:t>
            </a:r>
            <a:r>
              <a:rPr lang="en-US" sz="2400" i="1" baseline="-25000" dirty="0">
                <a:sym typeface="Symbol" charset="0"/>
              </a:rPr>
              <a:t> &lt; </a:t>
            </a:r>
            <a:r>
              <a:rPr lang="en-US" sz="2400" i="1" baseline="-25000" dirty="0" err="1">
                <a:sym typeface="Symbol" charset="0"/>
              </a:rPr>
              <a:t>d,salary</a:t>
            </a:r>
            <a:r>
              <a:rPr lang="en-US" sz="2400" i="1" baseline="-25000" dirty="0">
                <a:sym typeface="Symbol" charset="0"/>
              </a:rPr>
              <a:t>  </a:t>
            </a:r>
            <a:br>
              <a:rPr lang="en-US" sz="2400" i="1" baseline="-25000" dirty="0">
                <a:sym typeface="Symbol" charset="0"/>
              </a:rPr>
            </a:br>
            <a:r>
              <a:rPr lang="en-US" sz="2400" i="1" baseline="-25000" dirty="0">
                <a:sym typeface="Symbol" charset="0"/>
              </a:rPr>
              <a:t>                                      </a:t>
            </a:r>
            <a:r>
              <a:rPr lang="en-US" sz="2000" dirty="0">
                <a:sym typeface="Symbol" charset="0"/>
              </a:rPr>
              <a:t>(</a:t>
            </a:r>
            <a:r>
              <a:rPr lang="en-US" sz="2000" i="1" dirty="0">
                <a:sym typeface="Symbol" charset="0"/>
              </a:rPr>
              <a:t>instructor x </a:t>
            </a:r>
            <a:r>
              <a:rPr lang="en-US" sz="2400" i="1" dirty="0">
                <a:sym typeface="Symbol" charset="0"/>
              </a:rPr>
              <a:t></a:t>
            </a:r>
            <a:r>
              <a:rPr lang="en-US" sz="2800" i="1" baseline="-25000" dirty="0"/>
              <a:t>d</a:t>
            </a:r>
            <a:r>
              <a:rPr lang="en-US" sz="1600" dirty="0"/>
              <a:t> </a:t>
            </a:r>
            <a:r>
              <a:rPr lang="en-US" sz="2000" i="1" dirty="0">
                <a:sym typeface="Symbol" charset="0"/>
              </a:rPr>
              <a:t>(instructor</a:t>
            </a:r>
            <a:r>
              <a:rPr lang="en-US" sz="2000" dirty="0">
                <a:sym typeface="Symbol" charset="0"/>
              </a:rPr>
              <a:t>)))  </a:t>
            </a:r>
          </a:p>
          <a:p>
            <a:pPr lvl="1"/>
            <a:endParaRPr lang="en-US" sz="2000" dirty="0">
              <a:sym typeface="Symbol" charset="0"/>
            </a:endParaRPr>
          </a:p>
          <a:p>
            <a:pPr lvl="1"/>
            <a:r>
              <a:rPr lang="en-US" sz="2000" dirty="0">
                <a:sym typeface="Symbol" charset="0"/>
              </a:rPr>
              <a:t>Step 2: Find the largest salary</a:t>
            </a:r>
          </a:p>
          <a:p>
            <a:pPr lvl="2"/>
            <a:r>
              <a:rPr lang="en-US" dirty="0">
                <a:sym typeface="Symbol" charset="0"/>
              </a:rPr>
              <a:t></a:t>
            </a:r>
            <a:r>
              <a:rPr lang="en-US" sz="2400" i="1" baseline="-25000" dirty="0"/>
              <a:t>salary </a:t>
            </a:r>
            <a:r>
              <a:rPr lang="en-US" sz="2000" i="1" dirty="0">
                <a:sym typeface="Symbol" charset="0"/>
              </a:rPr>
              <a:t>(instructor) – </a:t>
            </a:r>
            <a:br>
              <a:rPr lang="en-US" sz="2000" i="1" dirty="0">
                <a:sym typeface="Symbol" charset="0"/>
              </a:rPr>
            </a:br>
            <a:r>
              <a:rPr lang="en-US" sz="2000" i="1" dirty="0">
                <a:sym typeface="Symbol" charset="0"/>
              </a:rPr>
              <a:t>   </a:t>
            </a:r>
            <a:r>
              <a:rPr lang="en-US" dirty="0">
                <a:sym typeface="Symbol" charset="0"/>
              </a:rPr>
              <a:t></a:t>
            </a:r>
            <a:r>
              <a:rPr lang="en-US" sz="2400" i="1" baseline="-25000" dirty="0" err="1"/>
              <a:t>instructor.salary</a:t>
            </a:r>
            <a:r>
              <a:rPr lang="en-US" sz="1600" dirty="0"/>
              <a:t> </a:t>
            </a:r>
            <a:r>
              <a:rPr lang="en-US" sz="2000" dirty="0"/>
              <a:t>(</a:t>
            </a:r>
            <a:r>
              <a:rPr lang="en-US" sz="2000" i="1" dirty="0">
                <a:sym typeface="Symbol" charset="0"/>
              </a:rPr>
              <a:t></a:t>
            </a:r>
            <a:r>
              <a:rPr lang="en-US" sz="2000" dirty="0">
                <a:sym typeface="Symbol" charset="0"/>
              </a:rPr>
              <a:t> </a:t>
            </a:r>
            <a:r>
              <a:rPr lang="en-US" sz="2400" i="1" baseline="-25000" dirty="0" err="1">
                <a:sym typeface="Symbol" charset="0"/>
              </a:rPr>
              <a:t>instructor.salary</a:t>
            </a:r>
            <a:r>
              <a:rPr lang="en-US" sz="2400" i="1" baseline="-25000" dirty="0">
                <a:sym typeface="Symbol" charset="0"/>
              </a:rPr>
              <a:t> &lt; </a:t>
            </a:r>
            <a:r>
              <a:rPr lang="en-US" sz="2400" i="1" baseline="-25000" dirty="0" err="1">
                <a:sym typeface="Symbol" charset="0"/>
              </a:rPr>
              <a:t>d,salary</a:t>
            </a:r>
            <a:r>
              <a:rPr lang="en-US" sz="2400" i="1" baseline="-25000" dirty="0">
                <a:sym typeface="Symbol" charset="0"/>
              </a:rPr>
              <a:t>  </a:t>
            </a:r>
            <a:br>
              <a:rPr lang="en-US" sz="2400" i="1" baseline="-25000" dirty="0">
                <a:sym typeface="Symbol" charset="0"/>
              </a:rPr>
            </a:br>
            <a:r>
              <a:rPr lang="en-US" sz="2400" i="1" baseline="-25000" dirty="0">
                <a:sym typeface="Symbol" charset="0"/>
              </a:rPr>
              <a:t>                                       </a:t>
            </a:r>
            <a:r>
              <a:rPr lang="en-US" sz="2000" dirty="0">
                <a:sym typeface="Symbol" charset="0"/>
              </a:rPr>
              <a:t>(</a:t>
            </a:r>
            <a:r>
              <a:rPr lang="en-US" sz="2000" i="1" dirty="0">
                <a:sym typeface="Symbol" charset="0"/>
              </a:rPr>
              <a:t>instructor x </a:t>
            </a:r>
            <a:r>
              <a:rPr lang="en-US" sz="2400" i="1" dirty="0">
                <a:sym typeface="Symbol" charset="0"/>
              </a:rPr>
              <a:t></a:t>
            </a:r>
            <a:r>
              <a:rPr lang="en-US" sz="2800" i="1" baseline="-25000" dirty="0"/>
              <a:t>d</a:t>
            </a:r>
            <a:r>
              <a:rPr lang="en-US" sz="1600" dirty="0"/>
              <a:t> </a:t>
            </a:r>
            <a:r>
              <a:rPr lang="en-US" sz="2000" i="1" dirty="0">
                <a:sym typeface="Symbol" charset="0"/>
              </a:rPr>
              <a:t>(instructor</a:t>
            </a:r>
            <a:r>
              <a:rPr lang="en-US" sz="2000" dirty="0">
                <a:sym typeface="Symbol" charset="0"/>
              </a:rPr>
              <a:t>))) </a:t>
            </a:r>
          </a:p>
        </p:txBody>
      </p:sp>
    </p:spTree>
    <p:extLst>
      <p:ext uri="{BB962C8B-B14F-4D97-AF65-F5344CB8AC3E}">
        <p14:creationId xmlns:p14="http://schemas.microsoft.com/office/powerpoint/2010/main" val="1636001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Definitions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20125" cy="3658950"/>
          </a:xfrm>
          <a:noFill/>
        </p:spPr>
        <p:txBody>
          <a:bodyPr>
            <a:spAutoFit/>
          </a:bodyPr>
          <a:lstStyle/>
          <a:p>
            <a:pPr marL="571500" indent="-571500" eaLnBrk="1" hangingPunct="1">
              <a:buFont typeface="Arial" charset="0"/>
              <a:buNone/>
            </a:pPr>
            <a:r>
              <a:rPr lang="en-US" sz="2600" i="1" u="sng" dirty="0">
                <a:latin typeface="Calibri" charset="0"/>
              </a:rPr>
              <a:t>Relation Schema (or Schema)</a:t>
            </a:r>
          </a:p>
          <a:p>
            <a:pPr marL="952500" lvl="1" indent="-495300" eaLnBrk="1" hangingPunct="1">
              <a:buFont typeface="Arial" charset="0"/>
              <a:buNone/>
            </a:pPr>
            <a:r>
              <a:rPr lang="en-US" sz="2200" i="1" dirty="0">
                <a:latin typeface="Calibri" charset="0"/>
              </a:rPr>
              <a:t>A list of attributes and their domains</a:t>
            </a:r>
          </a:p>
          <a:p>
            <a:pPr marL="952500" lvl="1" indent="-495300" eaLnBrk="1" hangingPunct="1">
              <a:buFont typeface="Arial" charset="0"/>
              <a:buNone/>
            </a:pPr>
            <a:r>
              <a:rPr lang="en-US" sz="2200" i="1" dirty="0">
                <a:latin typeface="Calibri" charset="0"/>
              </a:rPr>
              <a:t>E.g. </a:t>
            </a:r>
            <a:r>
              <a:rPr lang="en-US" sz="2200" b="1" dirty="0">
                <a:latin typeface="Calibri" charset="0"/>
              </a:rPr>
              <a:t>account</a:t>
            </a:r>
            <a:r>
              <a:rPr lang="en-US" sz="2200" dirty="0">
                <a:latin typeface="Calibri" charset="0"/>
              </a:rPr>
              <a:t>(account-number, branch-name, balance)</a:t>
            </a:r>
          </a:p>
          <a:p>
            <a:pPr marL="571500" indent="-571500" eaLnBrk="1" hangingPunct="1">
              <a:buFont typeface="Wingdings" charset="2"/>
              <a:buNone/>
            </a:pPr>
            <a:endParaRPr lang="en-US" sz="2600" i="1" u="sng" dirty="0">
              <a:latin typeface="Calibri" charset="0"/>
            </a:endParaRPr>
          </a:p>
          <a:p>
            <a:pPr marL="571500" indent="-571500" eaLnBrk="1" hangingPunct="1">
              <a:buFont typeface="Wingdings" charset="2"/>
              <a:buNone/>
            </a:pPr>
            <a:endParaRPr lang="en-US" sz="2600" i="1" u="sng" dirty="0">
              <a:latin typeface="Calibri" charset="0"/>
            </a:endParaRPr>
          </a:p>
          <a:p>
            <a:pPr marL="571500" indent="-571500" eaLnBrk="1" hangingPunct="1">
              <a:lnSpc>
                <a:spcPct val="60000"/>
              </a:lnSpc>
              <a:buFont typeface="Wingdings" charset="2"/>
              <a:buNone/>
            </a:pPr>
            <a:r>
              <a:rPr lang="en-US" sz="2600" i="1" u="sng" dirty="0">
                <a:latin typeface="Calibri" charset="0"/>
              </a:rPr>
              <a:t> </a:t>
            </a:r>
          </a:p>
          <a:p>
            <a:pPr marL="571500" indent="-571500" eaLnBrk="1" hangingPunct="1">
              <a:buFont typeface="Wingdings" charset="2"/>
              <a:buNone/>
            </a:pPr>
            <a:r>
              <a:rPr lang="en-US" sz="2600" i="1" u="sng" dirty="0">
                <a:latin typeface="Calibri" charset="0"/>
              </a:rPr>
              <a:t>Relation Instance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i="1" dirty="0">
                <a:latin typeface="Calibri" charset="0"/>
              </a:rPr>
              <a:t>     	A particular instantiation of a relation with actual values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i="1" dirty="0">
                <a:latin typeface="Calibri" charset="0"/>
              </a:rPr>
              <a:t>	Will change with time</a:t>
            </a:r>
          </a:p>
        </p:txBody>
      </p:sp>
      <p:graphicFrame>
        <p:nvGraphicFramePr>
          <p:cNvPr id="72602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302833"/>
              </p:ext>
            </p:extLst>
          </p:nvPr>
        </p:nvGraphicFramePr>
        <p:xfrm>
          <a:off x="2743200" y="4724400"/>
          <a:ext cx="3482975" cy="1217613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5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acct_no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balance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26034" name="Text Box 18"/>
          <p:cNvSpPr txBox="1">
            <a:spLocks noChangeArrowheads="1"/>
          </p:cNvSpPr>
          <p:nvPr/>
        </p:nvSpPr>
        <p:spPr bwMode="auto">
          <a:xfrm>
            <a:off x="1066800" y="2590800"/>
            <a:ext cx="6799263" cy="461963"/>
          </a:xfrm>
          <a:prstGeom prst="rect">
            <a:avLst/>
          </a:prstGeom>
          <a:solidFill>
            <a:schemeClr val="bg2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aseline="0">
                <a:latin typeface="Times New Roman" charset="0"/>
              </a:rPr>
              <a:t>Programming language equivalent: A variable (e.g. x)</a:t>
            </a:r>
          </a:p>
        </p:txBody>
      </p:sp>
      <p:sp>
        <p:nvSpPr>
          <p:cNvPr id="726035" name="Text Box 19"/>
          <p:cNvSpPr txBox="1">
            <a:spLocks noChangeArrowheads="1"/>
          </p:cNvSpPr>
          <p:nvPr/>
        </p:nvSpPr>
        <p:spPr bwMode="auto">
          <a:xfrm>
            <a:off x="1066800" y="6096000"/>
            <a:ext cx="6896100" cy="461963"/>
          </a:xfrm>
          <a:prstGeom prst="rect">
            <a:avLst/>
          </a:prstGeom>
          <a:solidFill>
            <a:schemeClr val="bg2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aseline="0">
                <a:solidFill>
                  <a:srgbClr val="000000"/>
                </a:solidFill>
                <a:latin typeface="Times New Roman" charset="0"/>
              </a:rPr>
              <a:t>Programming language equivalent: Value of a variable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034" grpId="0" animBg="1"/>
      <p:bldP spid="72603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Queries</a:t>
            </a:r>
          </a:p>
        </p:txBody>
      </p:sp>
      <p:sp>
        <p:nvSpPr>
          <p:cNvPr id="539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8153400" cy="698500"/>
          </a:xfrm>
        </p:spPr>
        <p:txBody>
          <a:bodyPr/>
          <a:lstStyle/>
          <a:p>
            <a:r>
              <a:rPr lang="en-US"/>
              <a:t>Find the names of all instructors in the Physics department, along with the </a:t>
            </a:r>
            <a:r>
              <a:rPr lang="en-US" i="1"/>
              <a:t>course_id</a:t>
            </a:r>
            <a:r>
              <a:rPr lang="en-US"/>
              <a:t> of all courses they have taught</a:t>
            </a:r>
          </a:p>
        </p:txBody>
      </p:sp>
      <p:sp>
        <p:nvSpPr>
          <p:cNvPr id="539653" name="Text Box 5"/>
          <p:cNvSpPr txBox="1">
            <a:spLocks noChangeArrowheads="1"/>
          </p:cNvSpPr>
          <p:nvPr/>
        </p:nvSpPr>
        <p:spPr bwMode="auto">
          <a:xfrm>
            <a:off x="730250" y="1841500"/>
            <a:ext cx="8661400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93750" indent="-3365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93750" marR="0" lvl="1" indent="-336550" algn="l" defTabSz="914400" rtl="0" eaLnBrk="0" fontAlgn="base" latinLnBrk="0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Monotype Sorts" charset="0"/>
              <a:buChar char="l"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Query 1</a:t>
            </a:r>
            <a:b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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instructor.ID,course_id</a:t>
            </a:r>
            <a:r>
              <a:rPr kumimoji="1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(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dept_name=</a:t>
            </a:r>
            <a:r>
              <a:rPr kumimoji="1" lang="ja-JP" alt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  <a:sym typeface="Symbol" charset="0"/>
              </a:rPr>
              <a:t>“</a:t>
            </a:r>
            <a:r>
              <a:rPr kumimoji="1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Physics</a:t>
            </a:r>
            <a:r>
              <a:rPr kumimoji="1" lang="ja-JP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  <a:sym typeface="Symbol" charset="0"/>
              </a:rPr>
              <a:t>”</a:t>
            </a:r>
            <a:r>
              <a:rPr kumimoji="1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</a:t>
            </a:r>
            <a:b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</a:b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                   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instructor.ID=teaches.ID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x 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teaches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)))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  <p:sp>
        <p:nvSpPr>
          <p:cNvPr id="539654" name="Text Box 6"/>
          <p:cNvSpPr txBox="1">
            <a:spLocks noChangeArrowheads="1"/>
          </p:cNvSpPr>
          <p:nvPr/>
        </p:nvSpPr>
        <p:spPr bwMode="auto">
          <a:xfrm>
            <a:off x="857250" y="3427413"/>
            <a:ext cx="8661400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93750" indent="-3365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93750" marR="0" lvl="1" indent="-336550" algn="l" defTabSz="914400" rtl="0" eaLnBrk="0" fontAlgn="base" latinLnBrk="0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Monotype Sorts" charset="0"/>
              <a:buChar char="l"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Query 2</a:t>
            </a:r>
            <a:b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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instructor.ID,course_id</a:t>
            </a:r>
            <a:r>
              <a:rPr kumimoji="1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(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instructor.ID=teaches.ID</a:t>
            </a:r>
            <a:r>
              <a:rPr kumimoji="1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</a:t>
            </a:r>
            <a:b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</a:b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                   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dept_name=</a:t>
            </a:r>
            <a:r>
              <a:rPr kumimoji="1" lang="ja-JP" alt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  <a:sym typeface="Symbol" charset="0"/>
              </a:rPr>
              <a:t>“</a:t>
            </a:r>
            <a:r>
              <a:rPr kumimoji="1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Physics</a:t>
            </a:r>
            <a:r>
              <a:rPr kumimoji="1" lang="ja-JP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  <a:sym typeface="Symbol" charset="0"/>
              </a:rPr>
              <a:t>”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instructor)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x 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teaches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03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653" grpId="0" autoUpdateAnimBg="0"/>
      <p:bldP spid="539654" grpId="0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Duplicates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038600"/>
          </a:xfrm>
        </p:spPr>
        <p:txBody>
          <a:bodyPr/>
          <a:lstStyle/>
          <a:p>
            <a:r>
              <a:rPr lang="en-US" sz="2600" dirty="0">
                <a:latin typeface="Calibri" charset="0"/>
              </a:rPr>
              <a:t>By definition, </a:t>
            </a:r>
            <a:r>
              <a:rPr lang="en-US" sz="2600" i="1" dirty="0">
                <a:latin typeface="Calibri" charset="0"/>
              </a:rPr>
              <a:t>relations </a:t>
            </a:r>
            <a:r>
              <a:rPr lang="en-US" sz="2600" dirty="0">
                <a:latin typeface="Calibri" charset="0"/>
              </a:rPr>
              <a:t>are </a:t>
            </a:r>
            <a:r>
              <a:rPr lang="en-US" sz="2600" i="1" dirty="0">
                <a:latin typeface="Calibri" charset="0"/>
              </a:rPr>
              <a:t>sets</a:t>
            </a:r>
          </a:p>
          <a:p>
            <a:pPr lvl="1"/>
            <a:r>
              <a:rPr lang="en-US" sz="2200" dirty="0">
                <a:latin typeface="Calibri" charset="0"/>
              </a:rPr>
              <a:t>So </a:t>
            </a:r>
            <a:r>
              <a:rPr lang="en-US" sz="2200" dirty="0">
                <a:latin typeface="Calibri" charset="0"/>
                <a:sym typeface="Wingdings" charset="2"/>
              </a:rPr>
              <a:t> No duplicates allowed</a:t>
            </a:r>
          </a:p>
          <a:p>
            <a:r>
              <a:rPr lang="en-US" sz="2600" dirty="0">
                <a:latin typeface="Calibri" charset="0"/>
              </a:rPr>
              <a:t>Problem: </a:t>
            </a:r>
          </a:p>
          <a:p>
            <a:pPr lvl="1"/>
            <a:r>
              <a:rPr lang="en-US" sz="2200" dirty="0">
                <a:latin typeface="Calibri" charset="0"/>
              </a:rPr>
              <a:t>Not practical to remove duplicates after every operation</a:t>
            </a:r>
          </a:p>
          <a:p>
            <a:pPr lvl="1"/>
            <a:r>
              <a:rPr lang="en-US" sz="2200" dirty="0">
                <a:latin typeface="Calibri" charset="0"/>
              </a:rPr>
              <a:t>Why ?</a:t>
            </a:r>
          </a:p>
          <a:p>
            <a:r>
              <a:rPr lang="en-US" sz="2600" dirty="0">
                <a:latin typeface="Calibri" charset="0"/>
              </a:rPr>
              <a:t>So…</a:t>
            </a:r>
          </a:p>
          <a:p>
            <a:pPr lvl="1"/>
            <a:r>
              <a:rPr lang="en-US" sz="2200" dirty="0">
                <a:latin typeface="Calibri" charset="0"/>
              </a:rPr>
              <a:t>SQL by default does not remove duplicates</a:t>
            </a:r>
          </a:p>
          <a:p>
            <a:r>
              <a:rPr lang="en-US" sz="2600" dirty="0">
                <a:latin typeface="Calibri" charset="0"/>
              </a:rPr>
              <a:t>SQL follows </a:t>
            </a:r>
            <a:r>
              <a:rPr lang="en-US" sz="2600" i="1" dirty="0">
                <a:latin typeface="Calibri" charset="0"/>
              </a:rPr>
              <a:t>bag </a:t>
            </a:r>
            <a:r>
              <a:rPr lang="en-US" sz="2600" dirty="0">
                <a:latin typeface="Calibri" charset="0"/>
              </a:rPr>
              <a:t>semantics, not </a:t>
            </a:r>
            <a:r>
              <a:rPr lang="en-US" sz="2600" i="1" dirty="0">
                <a:latin typeface="Calibri" charset="0"/>
              </a:rPr>
              <a:t>set </a:t>
            </a:r>
            <a:r>
              <a:rPr lang="en-US" sz="2600" dirty="0">
                <a:latin typeface="Calibri" charset="0"/>
              </a:rPr>
              <a:t>semantics</a:t>
            </a:r>
          </a:p>
          <a:p>
            <a:pPr lvl="1"/>
            <a:r>
              <a:rPr lang="en-US" sz="2200" dirty="0">
                <a:latin typeface="Calibri" charset="0"/>
              </a:rPr>
              <a:t>Implicitly we keep count of number of copies of each tuple</a:t>
            </a:r>
          </a:p>
        </p:txBody>
      </p:sp>
    </p:spTree>
    <p:extLst>
      <p:ext uri="{BB962C8B-B14F-4D97-AF65-F5344CB8AC3E}">
        <p14:creationId xmlns:p14="http://schemas.microsoft.com/office/powerpoint/2010/main" val="3786424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Formal Semantics of SQL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318500" cy="509588"/>
          </a:xfrm>
        </p:spPr>
        <p:txBody>
          <a:bodyPr/>
          <a:lstStyle/>
          <a:p>
            <a:pPr marL="457200" indent="-457200">
              <a:lnSpc>
                <a:spcPct val="80000"/>
              </a:lnSpc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RA can only express </a:t>
            </a:r>
            <a:r>
              <a:rPr lang="en-US" sz="2400">
                <a:solidFill>
                  <a:srgbClr val="000000"/>
                </a:solidFill>
                <a:latin typeface="Courier New" charset="0"/>
              </a:rPr>
              <a:t>SELECT DISTINCT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 queries</a:t>
            </a:r>
          </a:p>
        </p:txBody>
      </p:sp>
      <p:graphicFrame>
        <p:nvGraphicFramePr>
          <p:cNvPr id="1037344" name="Group 32"/>
          <p:cNvGraphicFramePr>
            <a:graphicFrameLocks noGrp="1"/>
          </p:cNvGraphicFramePr>
          <p:nvPr>
            <p:ph sz="half" idx="2"/>
          </p:nvPr>
        </p:nvGraphicFramePr>
        <p:xfrm>
          <a:off x="2946400" y="3603625"/>
          <a:ext cx="2592388" cy="1509713"/>
        </p:xfrm>
        <a:graphic>
          <a:graphicData uri="http://schemas.openxmlformats.org/drawingml/2006/table">
            <a:tbl>
              <a:tblPr/>
              <a:tblGrid>
                <a:gridCol w="125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8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ccity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5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Smith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Smith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R.H.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215" name="Rectangle 15"/>
          <p:cNvSpPr>
            <a:spLocks noChangeArrowheads="1"/>
          </p:cNvSpPr>
          <p:nvPr/>
        </p:nvSpPr>
        <p:spPr bwMode="auto">
          <a:xfrm>
            <a:off x="381000" y="1841500"/>
            <a:ext cx="8318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To express SQL, must extend RA to a </a:t>
            </a:r>
            <a:r>
              <a:rPr kumimoji="0" lang="en-US" sz="24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bag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algebra</a:t>
            </a:r>
          </a:p>
          <a:p>
            <a:pPr marL="838200" marR="0" lvl="1" indent="-381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Char char="à"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  <a:sym typeface="Wingdings" charset="2"/>
              </a:rPr>
              <a:t>Bags (aka: </a:t>
            </a:r>
            <a:r>
              <a:rPr kumimoji="0" lang="en-US" sz="2000" b="0" i="1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  <a:sym typeface="Wingdings" charset="2"/>
              </a:rPr>
              <a:t>multisets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  <a:sym typeface="Wingdings" charset="2"/>
              </a:rPr>
              <a:t>) like sets, but can have duplicates</a:t>
            </a:r>
          </a:p>
        </p:txBody>
      </p:sp>
      <p:sp>
        <p:nvSpPr>
          <p:cNvPr id="51216" name="Text Box 16"/>
          <p:cNvSpPr txBox="1">
            <a:spLocks noChangeArrowheads="1"/>
          </p:cNvSpPr>
          <p:nvPr/>
        </p:nvSpPr>
        <p:spPr bwMode="auto">
          <a:xfrm>
            <a:off x="938213" y="3041650"/>
            <a:ext cx="2692400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e.g: {5, 3, 3}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e.g: homes =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</a:p>
        </p:txBody>
      </p:sp>
      <p:sp>
        <p:nvSpPr>
          <p:cNvPr id="51217" name="Rectangle 17"/>
          <p:cNvSpPr>
            <a:spLocks noChangeArrowheads="1"/>
          </p:cNvSpPr>
          <p:nvPr/>
        </p:nvSpPr>
        <p:spPr bwMode="auto">
          <a:xfrm>
            <a:off x="381000" y="5562600"/>
            <a:ext cx="83185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Next: will define RA</a:t>
            </a: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 a </a:t>
            </a:r>
            <a:r>
              <a:rPr kumimoji="0" lang="en-US" sz="28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bag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version of RA</a:t>
            </a:r>
          </a:p>
        </p:txBody>
      </p:sp>
    </p:spTree>
    <p:extLst>
      <p:ext uri="{BB962C8B-B14F-4D97-AF65-F5344CB8AC3E}">
        <p14:creationId xmlns:p14="http://schemas.microsoft.com/office/powerpoint/2010/main" val="7234210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>
                <a:solidFill>
                  <a:srgbClr val="464646"/>
                </a:solidFill>
              </a:rPr>
              <a:t>Formal Semantics of SQL: RA*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356600" cy="536575"/>
          </a:xfrm>
        </p:spPr>
        <p:txBody>
          <a:bodyPr/>
          <a:lstStyle/>
          <a:p>
            <a:pPr marL="457200" indent="-457200">
              <a:lnSpc>
                <a:spcPct val="8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Symbol" charset="2"/>
              </a:rPr>
              <a:t>1. 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*</a:t>
            </a:r>
            <a:r>
              <a:rPr lang="en-US" baseline="-25000">
                <a:solidFill>
                  <a:srgbClr val="000000"/>
                </a:solidFill>
                <a:latin typeface="Calibri" charset="0"/>
              </a:rPr>
              <a:t>p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 (r): 	</a:t>
            </a:r>
            <a:r>
              <a:rPr lang="en-US" i="1">
                <a:solidFill>
                  <a:srgbClr val="000000"/>
                </a:solidFill>
                <a:latin typeface="Calibri" charset="0"/>
              </a:rPr>
              <a:t>preserves copies in 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r</a:t>
            </a:r>
          </a:p>
        </p:txBody>
      </p:sp>
      <p:graphicFrame>
        <p:nvGraphicFramePr>
          <p:cNvPr id="1039387" name="Group 27"/>
          <p:cNvGraphicFramePr>
            <a:graphicFrameLocks noGrp="1"/>
          </p:cNvGraphicFramePr>
          <p:nvPr>
            <p:ph sz="quarter" idx="2"/>
          </p:nvPr>
        </p:nvGraphicFramePr>
        <p:xfrm>
          <a:off x="5118100" y="1912938"/>
          <a:ext cx="2192338" cy="990600"/>
        </p:xfrm>
        <a:graphic>
          <a:graphicData uri="http://schemas.openxmlformats.org/drawingml/2006/table">
            <a:tbl>
              <a:tblPr/>
              <a:tblGrid>
                <a:gridCol w="106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ccity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39386" name="Group 26"/>
          <p:cNvGraphicFramePr>
            <a:graphicFrameLocks noGrp="1"/>
          </p:cNvGraphicFramePr>
          <p:nvPr>
            <p:ph sz="quarter" idx="3"/>
          </p:nvPr>
        </p:nvGraphicFramePr>
        <p:xfrm>
          <a:off x="4203700" y="4006850"/>
          <a:ext cx="1263650" cy="1393889"/>
        </p:xfrm>
        <a:graphic>
          <a:graphicData uri="http://schemas.openxmlformats.org/drawingml/2006/table">
            <a:tbl>
              <a:tblPr/>
              <a:tblGrid>
                <a:gridCol w="126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Smith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Smith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3271" name="Text Box 23"/>
          <p:cNvSpPr txBox="1">
            <a:spLocks noChangeArrowheads="1"/>
          </p:cNvSpPr>
          <p:nvPr/>
        </p:nvSpPr>
        <p:spPr bwMode="auto">
          <a:xfrm>
            <a:off x="720725" y="2041525"/>
            <a:ext cx="3800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e.g: 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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city = Brighton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(homes) =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</a:p>
        </p:txBody>
      </p:sp>
      <p:sp>
        <p:nvSpPr>
          <p:cNvPr id="53272" name="Rectangle 24"/>
          <p:cNvSpPr>
            <a:spLocks noChangeArrowheads="1"/>
          </p:cNvSpPr>
          <p:nvPr/>
        </p:nvSpPr>
        <p:spPr bwMode="auto">
          <a:xfrm>
            <a:off x="381000" y="3378200"/>
            <a:ext cx="835660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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A1, …, An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(r): 	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no duplicate elimination</a:t>
            </a:r>
          </a:p>
        </p:txBody>
      </p:sp>
      <p:sp>
        <p:nvSpPr>
          <p:cNvPr id="53273" name="Text Box 25"/>
          <p:cNvSpPr txBox="1">
            <a:spLocks noChangeArrowheads="1"/>
          </p:cNvSpPr>
          <p:nvPr/>
        </p:nvSpPr>
        <p:spPr bwMode="auto">
          <a:xfrm>
            <a:off x="720725" y="4073525"/>
            <a:ext cx="29924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e.g: </a:t>
            </a: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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*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cname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(homes) =</a:t>
            </a:r>
          </a:p>
        </p:txBody>
      </p:sp>
    </p:spTree>
    <p:extLst>
      <p:ext uri="{BB962C8B-B14F-4D97-AF65-F5344CB8AC3E}">
        <p14:creationId xmlns:p14="http://schemas.microsoft.com/office/powerpoint/2010/main" val="40036054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4721225" y="2616200"/>
            <a:ext cx="3286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1143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=</a:t>
            </a:r>
          </a:p>
        </p:txBody>
      </p:sp>
      <p:sp>
        <p:nvSpPr>
          <p:cNvPr id="1041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Formal Semantics of SQL: RA*</a:t>
            </a:r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356600" cy="615950"/>
          </a:xfrm>
        </p:spPr>
        <p:txBody>
          <a:bodyPr/>
          <a:lstStyle/>
          <a:p>
            <a:pPr marL="457200" indent="-457200">
              <a:lnSpc>
                <a:spcPct val="80000"/>
              </a:lnSpc>
              <a:buClr>
                <a:srgbClr val="FFFF00"/>
              </a:buClr>
              <a:buFont typeface="Wingdings 3" charset="2"/>
              <a:buNone/>
            </a:pPr>
            <a:r>
              <a:rPr lang="en-US">
                <a:latin typeface="Calibri" charset="0"/>
              </a:rPr>
              <a:t>3.  r</a:t>
            </a:r>
            <a:r>
              <a:rPr lang="en-US" i="1">
                <a:latin typeface="Calibri" charset="0"/>
              </a:rPr>
              <a:t> </a:t>
            </a:r>
            <a:r>
              <a:rPr lang="ru-RU">
                <a:latin typeface="Symbol" charset="2"/>
                <a:sym typeface="Symbol" charset="2"/>
              </a:rPr>
              <a:t></a:t>
            </a:r>
            <a:r>
              <a:rPr lang="en-US">
                <a:latin typeface="Calibri" charset="0"/>
              </a:rPr>
              <a:t>* s : 		</a:t>
            </a:r>
            <a:r>
              <a:rPr lang="en-US" i="1">
                <a:latin typeface="Calibri" charset="0"/>
              </a:rPr>
              <a:t>additive union</a:t>
            </a:r>
          </a:p>
        </p:txBody>
      </p:sp>
      <p:graphicFrame>
        <p:nvGraphicFramePr>
          <p:cNvPr id="1041474" name="Group 66"/>
          <p:cNvGraphicFramePr>
            <a:graphicFrameLocks noGrp="1"/>
          </p:cNvGraphicFramePr>
          <p:nvPr>
            <p:ph sz="quarter" idx="2"/>
          </p:nvPr>
        </p:nvGraphicFramePr>
        <p:xfrm>
          <a:off x="5597525" y="1933575"/>
          <a:ext cx="763588" cy="1933068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 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1424" name="Group 16"/>
          <p:cNvGraphicFramePr>
            <a:graphicFrameLocks noGrp="1"/>
          </p:cNvGraphicFramePr>
          <p:nvPr/>
        </p:nvGraphicFramePr>
        <p:xfrm>
          <a:off x="1449388" y="2233613"/>
          <a:ext cx="709612" cy="1152716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1435" name="Group 27"/>
          <p:cNvGraphicFramePr>
            <a:graphicFrameLocks noGrp="1"/>
          </p:cNvGraphicFramePr>
          <p:nvPr/>
        </p:nvGraphicFramePr>
        <p:xfrm>
          <a:off x="3536950" y="2252663"/>
          <a:ext cx="763588" cy="1181100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 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1473" name="Group 65"/>
          <p:cNvGraphicFramePr>
            <a:graphicFrameLocks noGrp="1"/>
          </p:cNvGraphicFramePr>
          <p:nvPr>
            <p:ph sz="quarter" idx="3"/>
          </p:nvPr>
        </p:nvGraphicFramePr>
        <p:xfrm>
          <a:off x="2746375" y="5145088"/>
          <a:ext cx="709613" cy="673735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1457" name="Group 49"/>
          <p:cNvGraphicFramePr>
            <a:graphicFrameLocks noGrp="1"/>
          </p:cNvGraphicFramePr>
          <p:nvPr/>
        </p:nvGraphicFramePr>
        <p:xfrm>
          <a:off x="5843588" y="5108575"/>
          <a:ext cx="709612" cy="673735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356" name="Rectangle 60"/>
          <p:cNvSpPr>
            <a:spLocks noChangeArrowheads="1"/>
          </p:cNvSpPr>
          <p:nvPr/>
        </p:nvSpPr>
        <p:spPr bwMode="auto">
          <a:xfrm>
            <a:off x="381000" y="4241800"/>
            <a:ext cx="8356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r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-* s: 		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bag difference</a:t>
            </a:r>
          </a:p>
        </p:txBody>
      </p:sp>
      <p:sp>
        <p:nvSpPr>
          <p:cNvPr id="55357" name="Text Box 61"/>
          <p:cNvSpPr txBox="1">
            <a:spLocks noChangeArrowheads="1"/>
          </p:cNvSpPr>
          <p:nvPr/>
        </p:nvSpPr>
        <p:spPr bwMode="auto">
          <a:xfrm>
            <a:off x="938213" y="5095875"/>
            <a:ext cx="4787900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e.g:  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r  -* s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=      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   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             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s  -* r  =</a:t>
            </a:r>
          </a:p>
        </p:txBody>
      </p:sp>
      <p:sp>
        <p:nvSpPr>
          <p:cNvPr id="55358" name="Rectangle 62"/>
          <p:cNvSpPr>
            <a:spLocks noChangeArrowheads="1"/>
          </p:cNvSpPr>
          <p:nvPr/>
        </p:nvSpPr>
        <p:spPr bwMode="auto">
          <a:xfrm>
            <a:off x="2544763" y="2546350"/>
            <a:ext cx="7223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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</a:t>
            </a:r>
            <a:endParaRPr kumimoji="0" lang="en-US" sz="2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5359" name="Text Box 63"/>
          <p:cNvSpPr txBox="1">
            <a:spLocks noChangeArrowheads="1"/>
          </p:cNvSpPr>
          <p:nvPr/>
        </p:nvSpPr>
        <p:spPr bwMode="auto">
          <a:xfrm>
            <a:off x="1550988" y="3335338"/>
            <a:ext cx="2746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1143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r</a:t>
            </a:r>
          </a:p>
        </p:txBody>
      </p:sp>
      <p:sp>
        <p:nvSpPr>
          <p:cNvPr id="55360" name="Text Box 64"/>
          <p:cNvSpPr txBox="1">
            <a:spLocks noChangeArrowheads="1"/>
          </p:cNvSpPr>
          <p:nvPr/>
        </p:nvSpPr>
        <p:spPr bwMode="auto">
          <a:xfrm>
            <a:off x="3727450" y="3392488"/>
            <a:ext cx="2841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1143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1842299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2092325" y="2395538"/>
            <a:ext cx="5619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1143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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0434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/>
              <a:t>Formal Semantics of SQL: RA*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356600" cy="588963"/>
          </a:xfrm>
        </p:spPr>
        <p:txBody>
          <a:bodyPr/>
          <a:lstStyle/>
          <a:p>
            <a:pPr marL="457200" indent="-457200">
              <a:lnSpc>
                <a:spcPct val="80000"/>
              </a:lnSpc>
              <a:buClr>
                <a:srgbClr val="FFFF00"/>
              </a:buClr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5. r</a:t>
            </a:r>
            <a:r>
              <a:rPr lang="en-US" i="1">
                <a:solidFill>
                  <a:srgbClr val="000000"/>
                </a:solidFill>
                <a:latin typeface="Calibri" charset="0"/>
              </a:rPr>
              <a:t>  </a:t>
            </a:r>
            <a:r>
              <a:rPr lang="en-US">
                <a:solidFill>
                  <a:srgbClr val="000000"/>
                </a:solidFill>
                <a:latin typeface="Symbol" charset="2"/>
                <a:sym typeface="Symbol" charset="2"/>
              </a:rPr>
              <a:t></a:t>
            </a:r>
            <a:r>
              <a:rPr lang="en-US">
                <a:solidFill>
                  <a:srgbClr val="000000"/>
                </a:solidFill>
                <a:latin typeface="Arial Unicode MS" charset="0"/>
              </a:rPr>
              <a:t>* 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s: 		</a:t>
            </a:r>
            <a:r>
              <a:rPr lang="en-US" i="1">
                <a:solidFill>
                  <a:srgbClr val="000000"/>
                </a:solidFill>
                <a:latin typeface="Calibri" charset="0"/>
              </a:rPr>
              <a:t>cartesian product</a:t>
            </a:r>
            <a:endParaRPr lang="ru-RU" i="1">
              <a:solidFill>
                <a:srgbClr val="000000"/>
              </a:solidFill>
              <a:latin typeface="Calibri" charset="0"/>
            </a:endParaRPr>
          </a:p>
        </p:txBody>
      </p:sp>
      <p:graphicFrame>
        <p:nvGraphicFramePr>
          <p:cNvPr id="1043496" name="Group 40"/>
          <p:cNvGraphicFramePr>
            <a:graphicFrameLocks noGrp="1"/>
          </p:cNvGraphicFramePr>
          <p:nvPr>
            <p:ph sz="quarter" idx="2"/>
          </p:nvPr>
        </p:nvGraphicFramePr>
        <p:xfrm>
          <a:off x="5178425" y="2033588"/>
          <a:ext cx="1035050" cy="1941005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 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-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-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-</a:t>
                      </a:r>
                      <a:endParaRPr kumimoji="0" lang="el-G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3475" name="Group 19"/>
          <p:cNvGraphicFramePr>
            <a:graphicFrameLocks noGrp="1"/>
          </p:cNvGraphicFramePr>
          <p:nvPr/>
        </p:nvGraphicFramePr>
        <p:xfrm>
          <a:off x="1112838" y="2168525"/>
          <a:ext cx="709612" cy="1152716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3486" name="Group 30"/>
          <p:cNvGraphicFramePr>
            <a:graphicFrameLocks noGrp="1"/>
          </p:cNvGraphicFramePr>
          <p:nvPr/>
        </p:nvGraphicFramePr>
        <p:xfrm>
          <a:off x="3073400" y="2185988"/>
          <a:ext cx="407988" cy="965200"/>
        </p:xfrm>
        <a:graphic>
          <a:graphicData uri="http://schemas.openxmlformats.org/drawingml/2006/table">
            <a:tbl>
              <a:tblPr/>
              <a:tblGrid>
                <a:gridCol w="407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7382" name="Text Box 38"/>
          <p:cNvSpPr txBox="1">
            <a:spLocks noChangeArrowheads="1"/>
          </p:cNvSpPr>
          <p:nvPr/>
        </p:nvSpPr>
        <p:spPr bwMode="auto">
          <a:xfrm>
            <a:off x="3929063" y="2344738"/>
            <a:ext cx="381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1143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=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6891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Formal Semantics of SQL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1346200" cy="588963"/>
          </a:xfrm>
        </p:spPr>
        <p:txBody>
          <a:bodyPr/>
          <a:lstStyle/>
          <a:p>
            <a:pPr marL="457200" indent="-457200">
              <a:lnSpc>
                <a:spcPct val="8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Query:</a:t>
            </a:r>
            <a:endParaRPr lang="en-US" sz="24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2447925" y="1422400"/>
            <a:ext cx="362108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SELECT	a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1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, ….., a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n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FROM		r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1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, ….., r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m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WHERE		p</a:t>
            </a:r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381000" y="2627313"/>
            <a:ext cx="20320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Semantics:</a:t>
            </a:r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2441575" y="2676525"/>
            <a:ext cx="60833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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A1, …, An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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p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(r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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 …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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 r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m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) )		(1)</a:t>
            </a:r>
          </a:p>
        </p:txBody>
      </p:sp>
      <p:sp>
        <p:nvSpPr>
          <p:cNvPr id="59399" name="Rectangle 7"/>
          <p:cNvSpPr>
            <a:spLocks noChangeArrowheads="1"/>
          </p:cNvSpPr>
          <p:nvPr/>
        </p:nvSpPr>
        <p:spPr bwMode="auto">
          <a:xfrm>
            <a:off x="381000" y="3924300"/>
            <a:ext cx="13462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Query: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9400" name="Text Box 8"/>
          <p:cNvSpPr txBox="1">
            <a:spLocks noChangeArrowheads="1"/>
          </p:cNvSpPr>
          <p:nvPr/>
        </p:nvSpPr>
        <p:spPr bwMode="auto">
          <a:xfrm>
            <a:off x="2447925" y="3975100"/>
            <a:ext cx="4545013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SELECT DISTINCT 	a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, ….., a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n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FROM			r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, …..,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r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m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WHERE			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p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charset="0"/>
              <a:ea typeface="+mn-ea"/>
              <a:cs typeface="+mn-cs"/>
            </a:endParaRPr>
          </a:p>
        </p:txBody>
      </p:sp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381000" y="5237163"/>
            <a:ext cx="20320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Semantics:</a:t>
            </a:r>
          </a:p>
        </p:txBody>
      </p:sp>
      <p:sp>
        <p:nvSpPr>
          <p:cNvPr id="59402" name="Text Box 10"/>
          <p:cNvSpPr txBox="1">
            <a:spLocks noChangeArrowheads="1"/>
          </p:cNvSpPr>
          <p:nvPr/>
        </p:nvSpPr>
        <p:spPr bwMode="auto">
          <a:xfrm>
            <a:off x="2286000" y="5260975"/>
            <a:ext cx="6527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What is the only operator to change in (1)?</a:t>
            </a:r>
          </a:p>
        </p:txBody>
      </p: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2478088" y="5848350"/>
            <a:ext cx="60833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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A1, …, An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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p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(r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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 …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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 r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m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) )		(2)</a:t>
            </a:r>
          </a:p>
        </p:txBody>
      </p:sp>
    </p:spTree>
    <p:extLst>
      <p:ext uri="{BB962C8B-B14F-4D97-AF65-F5344CB8AC3E}">
        <p14:creationId xmlns:p14="http://schemas.microsoft.com/office/powerpoint/2010/main" val="357205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9" grpId="0"/>
      <p:bldP spid="59400" grpId="0"/>
      <p:bldP spid="59401" grpId="0"/>
      <p:bldP spid="59402" grpId="0"/>
      <p:bldP spid="5940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Set/Bag Operations Revisited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3924300" cy="1492250"/>
          </a:xfrm>
        </p:spPr>
        <p:txBody>
          <a:bodyPr/>
          <a:lstStyle/>
          <a:p>
            <a:pPr marL="457200" indent="-457200">
              <a:lnSpc>
                <a:spcPct val="80000"/>
              </a:lnSpc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Set Operations</a:t>
            </a:r>
          </a:p>
          <a:p>
            <a:pPr marL="457200" indent="-457200">
              <a:lnSpc>
                <a:spcPct val="80000"/>
              </a:lnSpc>
            </a:pPr>
            <a:endParaRPr lang="en-US" sz="900">
              <a:solidFill>
                <a:srgbClr val="000000"/>
              </a:solidFill>
              <a:latin typeface="Calibri" charset="0"/>
            </a:endParaRPr>
          </a:p>
          <a:p>
            <a:pPr marL="838200" lvl="1" indent="-381000">
              <a:lnSpc>
                <a:spcPct val="80000"/>
              </a:lnSpc>
            </a:pPr>
            <a:r>
              <a:rPr lang="en-US">
                <a:solidFill>
                  <a:srgbClr val="000000"/>
                </a:solidFill>
                <a:latin typeface="Courier New" charset="0"/>
              </a:rPr>
              <a:t>UNION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		≡   </a:t>
            </a:r>
            <a:r>
              <a:rPr lang="en-US">
                <a:solidFill>
                  <a:srgbClr val="000000"/>
                </a:solidFill>
                <a:latin typeface="Arial Unicode MS" charset="0"/>
              </a:rPr>
              <a:t>U</a:t>
            </a:r>
          </a:p>
          <a:p>
            <a:pPr marL="838200" lvl="1" indent="-381000">
              <a:lnSpc>
                <a:spcPct val="80000"/>
              </a:lnSpc>
            </a:pPr>
            <a:r>
              <a:rPr lang="en-US">
                <a:solidFill>
                  <a:srgbClr val="000000"/>
                </a:solidFill>
                <a:latin typeface="Courier New" charset="0"/>
              </a:rPr>
              <a:t>INTERSECT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	≡   </a:t>
            </a:r>
            <a:r>
              <a:rPr lang="en-US" b="1">
                <a:solidFill>
                  <a:srgbClr val="000000"/>
                </a:solidFill>
                <a:latin typeface="Calibri" charset="0"/>
                <a:ea typeface="Times New Roman" charset="0"/>
                <a:cs typeface="Times New Roman" charset="0"/>
              </a:rPr>
              <a:t>∩</a:t>
            </a:r>
          </a:p>
          <a:p>
            <a:pPr marL="838200" lvl="1" indent="-381000">
              <a:lnSpc>
                <a:spcPct val="80000"/>
              </a:lnSpc>
            </a:pPr>
            <a:r>
              <a:rPr lang="en-US">
                <a:solidFill>
                  <a:srgbClr val="000000"/>
                </a:solidFill>
                <a:latin typeface="Courier New" charset="0"/>
              </a:rPr>
              <a:t>EXCEPT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 	≡   -</a:t>
            </a:r>
          </a:p>
          <a:p>
            <a:pPr marL="1295400" lvl="2" indent="-381000">
              <a:lnSpc>
                <a:spcPct val="80000"/>
              </a:lnSpc>
              <a:buClr>
                <a:schemeClr val="tx1"/>
              </a:buClr>
              <a:buFontTx/>
              <a:buAutoNum type="alphaLcPeriod"/>
            </a:pPr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4725988" y="1252538"/>
            <a:ext cx="4859337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Bag Operations</a:t>
            </a:r>
          </a:p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838200" marR="0" lvl="1" indent="-3810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-128"/>
                <a:cs typeface="ＭＳ Ｐゴシック" charset="-128"/>
              </a:rPr>
              <a:t>UNION ALL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	≡ 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charset="0"/>
                <a:ea typeface="ＭＳ Ｐゴシック" charset="-128"/>
                <a:cs typeface="ＭＳ Ｐゴシック" charset="-128"/>
              </a:rPr>
              <a:t>U*</a:t>
            </a:r>
          </a:p>
          <a:p>
            <a:pPr marL="838200" marR="0" lvl="1" indent="-3810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-128"/>
                <a:cs typeface="ＭＳ Ｐゴシック" charset="-128"/>
              </a:rPr>
              <a:t>INTERSECT ALL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	≡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Times New Roman" charset="0"/>
                <a:cs typeface="Times New Roman" charset="0"/>
              </a:rPr>
              <a:t>∩*</a:t>
            </a:r>
          </a:p>
          <a:p>
            <a:pPr marL="838200" marR="0" lvl="1" indent="-3810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-128"/>
                <a:cs typeface="ＭＳ Ｐゴシック" charset="-128"/>
              </a:rPr>
              <a:t>EXCEPT ALL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	≡   -*</a:t>
            </a: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1295400" marR="0" lvl="2" indent="-3810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342900" y="3311525"/>
            <a:ext cx="3376613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Duplicate Counting:</a:t>
            </a: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125413" y="3825875"/>
            <a:ext cx="84756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Given m copies of t in r, n copies of t in s, how many copies of t in:</a:t>
            </a: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1020763" y="4356100"/>
            <a:ext cx="27447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r UNION ALL s?</a:t>
            </a:r>
          </a:p>
        </p:txBody>
      </p:sp>
      <p:sp>
        <p:nvSpPr>
          <p:cNvPr id="61448" name="Text Box 8"/>
          <p:cNvSpPr txBox="1">
            <a:spLocks noChangeArrowheads="1"/>
          </p:cNvSpPr>
          <p:nvPr/>
        </p:nvSpPr>
        <p:spPr bwMode="auto">
          <a:xfrm>
            <a:off x="1020763" y="5086350"/>
            <a:ext cx="3841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r INTERSECT ALL s?	</a:t>
            </a:r>
          </a:p>
        </p:txBody>
      </p:sp>
      <p:sp>
        <p:nvSpPr>
          <p:cNvPr id="61449" name="Text Box 9"/>
          <p:cNvSpPr txBox="1">
            <a:spLocks noChangeArrowheads="1"/>
          </p:cNvSpPr>
          <p:nvPr/>
        </p:nvSpPr>
        <p:spPr bwMode="auto">
          <a:xfrm>
            <a:off x="5265738" y="4392613"/>
            <a:ext cx="14747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A: 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m + n</a:t>
            </a:r>
            <a:endParaRPr kumimoji="1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61450" name="Text Box 10"/>
          <p:cNvSpPr txBox="1">
            <a:spLocks noChangeArrowheads="1"/>
          </p:cNvSpPr>
          <p:nvPr/>
        </p:nvSpPr>
        <p:spPr bwMode="auto">
          <a:xfrm>
            <a:off x="5265738" y="5122863"/>
            <a:ext cx="20193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A:  min (m, n)</a:t>
            </a:r>
            <a:endParaRPr kumimoji="1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61451" name="Text Box 11"/>
          <p:cNvSpPr txBox="1">
            <a:spLocks noChangeArrowheads="1"/>
          </p:cNvSpPr>
          <p:nvPr/>
        </p:nvSpPr>
        <p:spPr bwMode="auto">
          <a:xfrm>
            <a:off x="1020763" y="5853113"/>
            <a:ext cx="3841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r EXCEPT ALL s?	</a:t>
            </a:r>
          </a:p>
        </p:txBody>
      </p:sp>
      <p:sp>
        <p:nvSpPr>
          <p:cNvPr id="61452" name="Text Box 12"/>
          <p:cNvSpPr txBox="1">
            <a:spLocks noChangeArrowheads="1"/>
          </p:cNvSpPr>
          <p:nvPr/>
        </p:nvSpPr>
        <p:spPr bwMode="auto">
          <a:xfrm>
            <a:off x="5265738" y="5889625"/>
            <a:ext cx="23272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A:  max (0, m-n)</a:t>
            </a:r>
            <a:endParaRPr kumimoji="1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9572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… but are supported in most data systems today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Grouping</a:t>
            </a:r>
          </a:p>
          <a:p>
            <a:pPr lvl="1"/>
            <a:r>
              <a:rPr lang="en-US" dirty="0">
                <a:latin typeface="Calibri" charset="0"/>
              </a:rPr>
              <a:t>Going from: {(1, a), (1, b), (2, a)} </a:t>
            </a:r>
            <a:r>
              <a:rPr lang="en-US" dirty="0">
                <a:latin typeface="Calibri" charset="0"/>
                <a:sym typeface="Wingdings" pitchFamily="2" charset="2"/>
              </a:rPr>
              <a:t> {(1, (a, b)), (2, (a))</a:t>
            </a:r>
          </a:p>
          <a:p>
            <a:pPr lvl="1"/>
            <a:endParaRPr lang="en-US" dirty="0">
              <a:latin typeface="Calibri" charset="0"/>
              <a:sym typeface="Wingdings" pitchFamily="2" charset="2"/>
            </a:endParaRPr>
          </a:p>
          <a:p>
            <a:r>
              <a:rPr lang="en-US" dirty="0">
                <a:latin typeface="Calibri" charset="0"/>
                <a:sym typeface="Wingdings" pitchFamily="2" charset="2"/>
              </a:rPr>
              <a:t>Aggregates</a:t>
            </a:r>
          </a:p>
          <a:p>
            <a:endParaRPr lang="en-US" dirty="0">
              <a:latin typeface="Calibri" charset="0"/>
              <a:sym typeface="Wingdings" pitchFamily="2" charset="2"/>
            </a:endParaRPr>
          </a:p>
          <a:p>
            <a:r>
              <a:rPr lang="en-US" dirty="0">
                <a:latin typeface="Calibri" charset="0"/>
                <a:sym typeface="Wingdings" pitchFamily="2" charset="2"/>
              </a:rPr>
              <a:t>Nesting and unnesting</a:t>
            </a: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Operations RA Doesn’t Support</a:t>
            </a:r>
          </a:p>
        </p:txBody>
      </p:sp>
    </p:spTree>
    <p:extLst>
      <p:ext uri="{BB962C8B-B14F-4D97-AF65-F5344CB8AC3E}">
        <p14:creationId xmlns:p14="http://schemas.microsoft.com/office/powerpoint/2010/main" val="32789002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028824" y="3091434"/>
            <a:ext cx="5743575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SQL: Nested Subqueries</a:t>
            </a:r>
          </a:p>
        </p:txBody>
      </p:sp>
    </p:spTree>
    <p:extLst>
      <p:ext uri="{BB962C8B-B14F-4D97-AF65-F5344CB8AC3E}">
        <p14:creationId xmlns:p14="http://schemas.microsoft.com/office/powerpoint/2010/main" val="2333965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Definitions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86800" cy="4954176"/>
          </a:xfrm>
          <a:noFill/>
        </p:spPr>
        <p:txBody>
          <a:bodyPr wrap="square">
            <a:spAutoFit/>
          </a:bodyPr>
          <a:lstStyle/>
          <a:p>
            <a:pPr marL="571500" indent="-571500" eaLnBrk="1" hangingPunct="1">
              <a:buFont typeface="Arial" charset="0"/>
              <a:buNone/>
            </a:pPr>
            <a:r>
              <a:rPr lang="en-US" sz="2600" i="1" u="sng" dirty="0">
                <a:latin typeface="Calibri" charset="0"/>
              </a:rPr>
              <a:t>Domains of an attribute/column</a:t>
            </a:r>
          </a:p>
          <a:p>
            <a:pPr marL="952500" lvl="1" indent="-495300" eaLnBrk="1" hangingPunct="1">
              <a:buFont typeface="Arial" charset="0"/>
              <a:buNone/>
            </a:pPr>
            <a:r>
              <a:rPr lang="en-US" sz="2200" i="1" dirty="0">
                <a:latin typeface="Calibri" charset="0"/>
              </a:rPr>
              <a:t>The set of permitted values</a:t>
            </a:r>
          </a:p>
          <a:p>
            <a:pPr marL="952500" lvl="1" indent="-495300" eaLnBrk="1" hangingPunct="1">
              <a:buFont typeface="Arial" charset="0"/>
              <a:buNone/>
            </a:pPr>
            <a:r>
              <a:rPr lang="en-US" sz="2200" i="1" dirty="0">
                <a:latin typeface="Calibri" charset="0"/>
              </a:rPr>
              <a:t>e.g., </a:t>
            </a:r>
            <a:r>
              <a:rPr lang="en-US" sz="2200" i="1" dirty="0" err="1">
                <a:latin typeface="Calibri" charset="0"/>
              </a:rPr>
              <a:t>bname</a:t>
            </a:r>
            <a:r>
              <a:rPr lang="en-US" sz="2200" i="1" dirty="0">
                <a:latin typeface="Calibri" charset="0"/>
              </a:rPr>
              <a:t> must be String, balance must be a positive real number</a:t>
            </a:r>
          </a:p>
          <a:p>
            <a:pPr marL="952500" lvl="1" indent="-495300" eaLnBrk="1" hangingPunct="1">
              <a:buFont typeface="Arial" charset="0"/>
              <a:buNone/>
            </a:pPr>
            <a:r>
              <a:rPr lang="en-US" sz="2200" dirty="0">
                <a:latin typeface="Calibri" charset="0"/>
              </a:rPr>
              <a:t>We typically assume domains are </a:t>
            </a:r>
            <a:r>
              <a:rPr lang="en-US" sz="2200" b="1" dirty="0">
                <a:latin typeface="Calibri" charset="0"/>
              </a:rPr>
              <a:t>atomic, </a:t>
            </a:r>
            <a:r>
              <a:rPr lang="en-US" sz="2200" dirty="0">
                <a:latin typeface="Calibri" charset="0"/>
              </a:rPr>
              <a:t>i.e., the values are treated as indivisible (specifically: you can’t store lists or arrays in them)</a:t>
            </a:r>
            <a:endParaRPr lang="en-US" sz="2200" b="1" dirty="0">
              <a:latin typeface="Calibri" charset="0"/>
            </a:endParaRPr>
          </a:p>
          <a:p>
            <a:pPr marL="571500" indent="-571500" eaLnBrk="1" hangingPunct="1">
              <a:lnSpc>
                <a:spcPct val="60000"/>
              </a:lnSpc>
              <a:buFont typeface="Wingdings" charset="2"/>
              <a:buNone/>
            </a:pPr>
            <a:endParaRPr lang="en-US" sz="2600" i="1" u="sng" dirty="0">
              <a:latin typeface="Calibri" charset="0"/>
            </a:endParaRPr>
          </a:p>
          <a:p>
            <a:pPr marL="571500" indent="-571500" eaLnBrk="1" hangingPunct="1">
              <a:buFont typeface="Wingdings" charset="2"/>
              <a:buNone/>
            </a:pPr>
            <a:r>
              <a:rPr lang="en-US" sz="2600" i="1" u="sng" dirty="0">
                <a:latin typeface="Calibri" charset="0"/>
              </a:rPr>
              <a:t>Null value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i="1" dirty="0">
                <a:latin typeface="Calibri" charset="0"/>
              </a:rPr>
              <a:t>  </a:t>
            </a:r>
            <a:r>
              <a:rPr lang="en-US" sz="2200" dirty="0">
                <a:latin typeface="Calibri" charset="0"/>
              </a:rPr>
              <a:t>A special value used if the value of an attribute for a row is: 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dirty="0">
                <a:latin typeface="Calibri" charset="0"/>
              </a:rPr>
              <a:t>      </a:t>
            </a:r>
            <a:r>
              <a:rPr lang="en-US" sz="2200" dirty="0">
                <a:solidFill>
                  <a:srgbClr val="FF0000"/>
                </a:solidFill>
                <a:latin typeface="Calibri" charset="0"/>
              </a:rPr>
              <a:t>unknown</a:t>
            </a:r>
            <a:r>
              <a:rPr lang="en-US" sz="2200" dirty="0">
                <a:latin typeface="Calibri" charset="0"/>
              </a:rPr>
              <a:t> (e.g., don’t know address of a customer)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dirty="0">
                <a:latin typeface="Calibri" charset="0"/>
              </a:rPr>
              <a:t>      </a:t>
            </a:r>
            <a:r>
              <a:rPr lang="en-US" sz="2200" dirty="0">
                <a:solidFill>
                  <a:srgbClr val="FF0000"/>
                </a:solidFill>
                <a:latin typeface="Calibri" charset="0"/>
              </a:rPr>
              <a:t>inapplicable</a:t>
            </a:r>
            <a:r>
              <a:rPr lang="en-US" sz="2200" dirty="0">
                <a:latin typeface="Calibri" charset="0"/>
              </a:rPr>
              <a:t> (e.g., “spouse name” attribute for a customer)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dirty="0">
                <a:solidFill>
                  <a:srgbClr val="FF0000"/>
                </a:solidFill>
                <a:latin typeface="Calibri" charset="0"/>
              </a:rPr>
              <a:t>      withheld/hidden 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dirty="0">
                <a:latin typeface="Calibri" charset="0"/>
              </a:rPr>
              <a:t>Different interpretations all captured by a single concept – leads to major headaches and problems</a:t>
            </a:r>
          </a:p>
        </p:txBody>
      </p:sp>
    </p:spTree>
    <p:extLst>
      <p:ext uri="{BB962C8B-B14F-4D97-AF65-F5344CB8AC3E}">
        <p14:creationId xmlns:p14="http://schemas.microsoft.com/office/powerpoint/2010/main" val="38915973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3.8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Subqueries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Boolean operations with Subqueries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Nested Subqueries	</a:t>
            </a:r>
          </a:p>
        </p:txBody>
      </p:sp>
    </p:spTree>
    <p:extLst>
      <p:ext uri="{BB962C8B-B14F-4D97-AF65-F5344CB8AC3E}">
        <p14:creationId xmlns:p14="http://schemas.microsoft.com/office/powerpoint/2010/main" val="252320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895986"/>
            <a:ext cx="8763000" cy="932814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Provides a way to “compose” simpler queries into more complex tasks</a:t>
            </a:r>
          </a:p>
          <a:p>
            <a:r>
              <a:rPr lang="en-US" b="1" dirty="0">
                <a:latin typeface="Calibri" charset="0"/>
              </a:rPr>
              <a:t>Goal 1: </a:t>
            </a:r>
            <a:r>
              <a:rPr lang="en-US" dirty="0">
                <a:latin typeface="Calibri" charset="0"/>
              </a:rPr>
              <a:t>Construct scalars or sets or tables that can be used in other queries</a:t>
            </a:r>
          </a:p>
          <a:p>
            <a:pPr lvl="1"/>
            <a:r>
              <a:rPr lang="en-US" dirty="0">
                <a:latin typeface="Calibri" charset="0"/>
              </a:rPr>
              <a:t>compute the max salary across instructor and use it in elsewhere</a:t>
            </a: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4"/>
            <a:endParaRPr lang="en-US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create a set with all </a:t>
            </a:r>
            <a:r>
              <a:rPr lang="en-US" dirty="0" err="1">
                <a:latin typeface="Calibri" charset="0"/>
              </a:rPr>
              <a:t>courseids</a:t>
            </a:r>
            <a:r>
              <a:rPr lang="en-US" dirty="0">
                <a:latin typeface="Calibri" charset="0"/>
              </a:rPr>
              <a:t> that start with “S” and use it to find who takes those courses 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Subqueries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913CB1-FDF8-1A37-C71A-A0FB01AE8AA4}"/>
              </a:ext>
            </a:extLst>
          </p:cNvPr>
          <p:cNvSpPr/>
          <p:nvPr/>
        </p:nvSpPr>
        <p:spPr>
          <a:xfrm>
            <a:off x="1219200" y="3276600"/>
            <a:ext cx="5638800" cy="99399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*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 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(select max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(salary)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instructor);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AB23BC-0BC8-B3F8-6D09-34658932D18F}"/>
              </a:ext>
            </a:extLst>
          </p:cNvPr>
          <p:cNvSpPr/>
          <p:nvPr/>
        </p:nvSpPr>
        <p:spPr>
          <a:xfrm>
            <a:off x="1905000" y="5287269"/>
            <a:ext cx="5638800" cy="1603388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*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takes 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course_id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in (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</a:t>
            </a:r>
            <a:r>
              <a:rPr kumimoji="0" lang="en-US" sz="180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lang="en-US" i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lang="en-US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                         from </a:t>
            </a:r>
            <a:r>
              <a:rPr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courses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lang="en-US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                         where </a:t>
            </a:r>
            <a:r>
              <a:rPr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title </a:t>
            </a:r>
            <a:r>
              <a:rPr lang="en-US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like ‘</a:t>
            </a:r>
            <a:r>
              <a:rPr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S%’)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92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895986"/>
            <a:ext cx="8763000" cy="932814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Provides a way to “compose” simpler queries into more complex tasks</a:t>
            </a:r>
          </a:p>
          <a:p>
            <a:r>
              <a:rPr lang="en-US" b="1" dirty="0">
                <a:latin typeface="Calibri" charset="0"/>
              </a:rPr>
              <a:t>Goal 1: </a:t>
            </a:r>
            <a:r>
              <a:rPr lang="en-US" dirty="0">
                <a:latin typeface="Calibri" charset="0"/>
              </a:rPr>
              <a:t>Construct scalars or sets or tables that can be used in other queries</a:t>
            </a:r>
          </a:p>
          <a:p>
            <a:pPr lvl="1"/>
            <a:r>
              <a:rPr lang="en-US" dirty="0">
                <a:latin typeface="Calibri" charset="0"/>
              </a:rPr>
              <a:t>Construct a table with average salary in each department</a:t>
            </a: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Preferable to use WITH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Subqueries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BA417C-A779-D48B-BA7B-9C1E20D6B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048000"/>
            <a:ext cx="5080000" cy="152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BC3560-7E02-BD07-DB30-AC4DBF4F4600}"/>
              </a:ext>
            </a:extLst>
          </p:cNvPr>
          <p:cNvSpPr/>
          <p:nvPr/>
        </p:nvSpPr>
        <p:spPr>
          <a:xfrm>
            <a:off x="3282043" y="4938082"/>
            <a:ext cx="5638800" cy="1706236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with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temp 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as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(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lang="en-US" sz="1600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, 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avg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(salary) 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as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lang="en-US" sz="1600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avg_salary</a:t>
            </a:r>
            <a:endParaRPr lang="en-US" sz="1600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                      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instructor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                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group by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lang="en-US" sz="1600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,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avg_salary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temp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avg_salary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&gt; 42000;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B62C2-A15D-C233-0249-E4A50C2F8518}"/>
              </a:ext>
            </a:extLst>
          </p:cNvPr>
          <p:cNvSpPr txBox="1"/>
          <p:nvPr/>
        </p:nvSpPr>
        <p:spPr>
          <a:xfrm>
            <a:off x="0" y="5934670"/>
            <a:ext cx="2223686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C00000"/>
                </a:solidFill>
              </a:rPr>
              <a:t>Note: can be done</a:t>
            </a:r>
          </a:p>
          <a:p>
            <a:pPr algn="l"/>
            <a:r>
              <a:rPr lang="en-US" baseline="0" dirty="0">
                <a:solidFill>
                  <a:srgbClr val="C00000"/>
                </a:solidFill>
              </a:rPr>
              <a:t>using “having” more</a:t>
            </a:r>
          </a:p>
          <a:p>
            <a:pPr algn="l"/>
            <a:r>
              <a:rPr lang="en-US" baseline="0" dirty="0">
                <a:solidFill>
                  <a:srgbClr val="C00000"/>
                </a:solidFill>
              </a:rPr>
              <a:t>simply</a:t>
            </a:r>
          </a:p>
        </p:txBody>
      </p:sp>
    </p:spTree>
    <p:extLst>
      <p:ext uri="{BB962C8B-B14F-4D97-AF65-F5344CB8AC3E}">
        <p14:creationId xmlns:p14="http://schemas.microsoft.com/office/powerpoint/2010/main" val="307094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895986"/>
            <a:ext cx="8763000" cy="932814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Provides a way to “compose” simpler queries into more complex tasks</a:t>
            </a:r>
          </a:p>
          <a:p>
            <a:r>
              <a:rPr lang="en-US" b="1" dirty="0">
                <a:latin typeface="Calibri" charset="0"/>
              </a:rPr>
              <a:t>Goal 1: </a:t>
            </a:r>
            <a:r>
              <a:rPr lang="en-US" dirty="0">
                <a:latin typeface="Calibri" charset="0"/>
              </a:rPr>
              <a:t>Construct scalars or sets or tables that can be used in other queries</a:t>
            </a:r>
          </a:p>
          <a:p>
            <a:pPr lvl="1"/>
            <a:r>
              <a:rPr lang="en-US" dirty="0">
                <a:latin typeface="Calibri" charset="0"/>
              </a:rPr>
              <a:t>Find all </a:t>
            </a:r>
            <a:r>
              <a:rPr lang="en-US" dirty="0" err="1">
                <a:latin typeface="Calibri" charset="0"/>
              </a:rPr>
              <a:t>course_ids</a:t>
            </a:r>
            <a:r>
              <a:rPr lang="en-US" dirty="0">
                <a:latin typeface="Calibri" charset="0"/>
              </a:rPr>
              <a:t> taught in Spring 2010, so we can check which were also offered in Fall 2009</a:t>
            </a: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Subqueries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56635-3254-7ED5-9222-F61FEE556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962400"/>
            <a:ext cx="7467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26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895986"/>
            <a:ext cx="8763000" cy="932814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Provides a way to “compose” simpler queries into more complex tasks</a:t>
            </a:r>
          </a:p>
          <a:p>
            <a:r>
              <a:rPr lang="en-US" b="1" dirty="0">
                <a:latin typeface="Calibri" charset="0"/>
              </a:rPr>
              <a:t>Goal 2: </a:t>
            </a:r>
            <a:r>
              <a:rPr lang="en-US" dirty="0">
                <a:latin typeface="Calibri" charset="0"/>
              </a:rPr>
              <a:t>As “functions” of tuples that require other relations</a:t>
            </a:r>
          </a:p>
          <a:p>
            <a:pPr lvl="1"/>
            <a:r>
              <a:rPr lang="en-US" dirty="0">
                <a:latin typeface="Calibri" charset="0"/>
              </a:rPr>
              <a:t>e.g., for each instructor, return the string length of name</a:t>
            </a: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but what if we need to find the # of courses they have taught?</a:t>
            </a: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Subqueries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BC3560-7E02-BD07-DB30-AC4DBF4F4600}"/>
              </a:ext>
            </a:extLst>
          </p:cNvPr>
          <p:cNvSpPr/>
          <p:nvPr/>
        </p:nvSpPr>
        <p:spPr>
          <a:xfrm>
            <a:off x="1524000" y="3200400"/>
            <a:ext cx="5638800" cy="622927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 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id,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lang="en-US" sz="1600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len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(name)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instructor;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28A368-5DCD-B7B2-0B73-426BDC5A144F}"/>
              </a:ext>
            </a:extLst>
          </p:cNvPr>
          <p:cNvSpPr/>
          <p:nvPr/>
        </p:nvSpPr>
        <p:spPr>
          <a:xfrm>
            <a:off x="1447800" y="4717737"/>
            <a:ext cx="5638800" cy="1164614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 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id,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 count(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*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         from 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teaches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         where </a:t>
            </a:r>
            <a:r>
              <a:rPr lang="en-US" sz="1600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teaches.id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= </a:t>
            </a:r>
            <a:r>
              <a:rPr lang="en-US" sz="1600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instructor.id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instructor;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B08D9F-FFA0-BEF1-AE51-E9A7D6206FDC}"/>
              </a:ext>
            </a:extLst>
          </p:cNvPr>
          <p:cNvSpPr/>
          <p:nvPr/>
        </p:nvSpPr>
        <p:spPr>
          <a:xfrm>
            <a:off x="2125980" y="4548930"/>
            <a:ext cx="4351020" cy="1164614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2408C-CE42-8E89-103B-C5CD77409C81}"/>
              </a:ext>
            </a:extLst>
          </p:cNvPr>
          <p:cNvSpPr txBox="1"/>
          <p:nvPr/>
        </p:nvSpPr>
        <p:spPr>
          <a:xfrm>
            <a:off x="6705600" y="5352871"/>
            <a:ext cx="24802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C00000"/>
                </a:solidFill>
              </a:rPr>
              <a:t>Think of this like</a:t>
            </a:r>
          </a:p>
          <a:p>
            <a:pPr algn="l"/>
            <a:r>
              <a:rPr lang="en-US" baseline="0" dirty="0">
                <a:solidFill>
                  <a:srgbClr val="C00000"/>
                </a:solidFill>
              </a:rPr>
              <a:t>a function that </a:t>
            </a:r>
          </a:p>
          <a:p>
            <a:pPr algn="l"/>
            <a:r>
              <a:rPr lang="en-US" baseline="0" dirty="0">
                <a:solidFill>
                  <a:srgbClr val="C00000"/>
                </a:solidFill>
              </a:rPr>
              <a:t>takes in a </a:t>
            </a:r>
            <a:r>
              <a:rPr lang="en-US" baseline="0" dirty="0" err="1">
                <a:solidFill>
                  <a:srgbClr val="C00000"/>
                </a:solidFill>
              </a:rPr>
              <a:t>instructor.id</a:t>
            </a:r>
            <a:r>
              <a:rPr lang="en-US" baseline="0" dirty="0">
                <a:solidFill>
                  <a:srgbClr val="C00000"/>
                </a:solidFill>
              </a:rPr>
              <a:t> </a:t>
            </a:r>
          </a:p>
          <a:p>
            <a:pPr algn="l"/>
            <a:r>
              <a:rPr lang="en-US" baseline="0" dirty="0">
                <a:solidFill>
                  <a:srgbClr val="C00000"/>
                </a:solidFill>
              </a:rPr>
              <a:t>as input</a:t>
            </a:r>
          </a:p>
        </p:txBody>
      </p:sp>
    </p:spTree>
    <p:extLst>
      <p:ext uri="{BB962C8B-B14F-4D97-AF65-F5344CB8AC3E}">
        <p14:creationId xmlns:p14="http://schemas.microsoft.com/office/powerpoint/2010/main" val="58421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895986"/>
            <a:ext cx="8763000" cy="932814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Provides a way to “compose” simpler queries into more complex tasks</a:t>
            </a:r>
          </a:p>
          <a:p>
            <a:r>
              <a:rPr lang="en-US" b="1" dirty="0">
                <a:latin typeface="Calibri" charset="0"/>
              </a:rPr>
              <a:t>Goal 2: </a:t>
            </a:r>
            <a:r>
              <a:rPr lang="en-US" dirty="0">
                <a:latin typeface="Calibri" charset="0"/>
              </a:rPr>
              <a:t>As “functions” of tuples that require other relations</a:t>
            </a:r>
          </a:p>
          <a:p>
            <a:pPr lvl="1"/>
            <a:r>
              <a:rPr lang="en-US" dirty="0">
                <a:latin typeface="Calibri" charset="0"/>
              </a:rPr>
              <a:t>A function to count the number of instructors in a department</a:t>
            </a: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Subqueries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B20C97-CADE-9594-4EF2-5FBB491A7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28" y="3200400"/>
            <a:ext cx="6230772" cy="169179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565107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Correlated vs Uncorrelated Subqueries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620887-A36F-594E-B964-0640DD0D2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" y="1737201"/>
            <a:ext cx="5867400" cy="167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1C7FB4-F97B-FD4F-9B43-F4DBF2A3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" y="5242401"/>
            <a:ext cx="6230772" cy="16917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B7780E-3193-6F40-8496-C83CEF6E856B}"/>
              </a:ext>
            </a:extLst>
          </p:cNvPr>
          <p:cNvSpPr txBox="1"/>
          <p:nvPr/>
        </p:nvSpPr>
        <p:spPr>
          <a:xfrm>
            <a:off x="4724400" y="1613972"/>
            <a:ext cx="422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Uncorrelated subquery – the subquery makes no reference to the enclosing queries, and can be evaluated by itself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AC4EE9-BA50-314C-AA2A-6FF24A08BF68}"/>
              </a:ext>
            </a:extLst>
          </p:cNvPr>
          <p:cNvSpPr txBox="1"/>
          <p:nvPr/>
        </p:nvSpPr>
        <p:spPr>
          <a:xfrm>
            <a:off x="4800600" y="4745537"/>
            <a:ext cx="4229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 Correlated subquery – the subquery has a reference to the enclosing query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 For every tuple of department, the subquery returns a different result </a:t>
            </a:r>
          </a:p>
        </p:txBody>
      </p:sp>
    </p:spTree>
    <p:extLst>
      <p:ext uri="{BB962C8B-B14F-4D97-AF65-F5344CB8AC3E}">
        <p14:creationId xmlns:p14="http://schemas.microsoft.com/office/powerpoint/2010/main" val="129286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Membership: ”IN” and “NOT IN”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9DA68-8CFA-2A4A-8F65-ADD920784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8208818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1D7E88-F9A5-A34A-BB5C-2D28EDC45F95}"/>
              </a:ext>
            </a:extLst>
          </p:cNvPr>
          <p:cNvSpPr txBox="1"/>
          <p:nvPr/>
        </p:nvSpPr>
        <p:spPr>
          <a:xfrm>
            <a:off x="122137" y="3807896"/>
            <a:ext cx="444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Can also be written using Set Intersection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EC1C6-C7EB-DC46-8BD3-0ADF1DC5E120}"/>
              </a:ext>
            </a:extLst>
          </p:cNvPr>
          <p:cNvSpPr/>
          <p:nvPr/>
        </p:nvSpPr>
        <p:spPr>
          <a:xfrm>
            <a:off x="190500" y="4800600"/>
            <a:ext cx="8534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course_id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section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semester = 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‘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Fall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’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and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year =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2009)</a:t>
            </a:r>
            <a:b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intersect</a:t>
            </a:r>
            <a:b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course_id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section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semester = 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‘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Spring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’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and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year =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2010);</a:t>
            </a:r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20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Membership: ”IN” and “NOT IN”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1D7E88-F9A5-A34A-BB5C-2D28EDC45F95}"/>
              </a:ext>
            </a:extLst>
          </p:cNvPr>
          <p:cNvSpPr txBox="1"/>
          <p:nvPr/>
        </p:nvSpPr>
        <p:spPr>
          <a:xfrm>
            <a:off x="327659" y="1566784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Can do this with “tuples” as well: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69BB28-08B3-9D4B-9C2E-28DDFFD01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2124610"/>
            <a:ext cx="8470597" cy="160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367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Comparisons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147204-9BE7-264B-86D3-98662EE7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" y="1295400"/>
            <a:ext cx="7564783" cy="190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63989B-01D9-8C43-B87D-A8572D38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4114800"/>
            <a:ext cx="76009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02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algn="l">
          <a:defRPr baseline="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i="1" baseline="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ＭＳ Ｐゴシック"/>
        <a:cs typeface=""/>
      </a:majorFont>
      <a:minorFont>
        <a:latin typeface="Helvetic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5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5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" charset="0"/>
            <a:ea typeface="ＭＳ Ｐゴシック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0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9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56509</TotalTime>
  <Words>17855</Words>
  <Application>Microsoft Macintosh PowerPoint</Application>
  <PresentationFormat>On-screen Show (4:3)</PresentationFormat>
  <Paragraphs>3366</Paragraphs>
  <Slides>231</Slides>
  <Notes>145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231</vt:i4>
      </vt:variant>
    </vt:vector>
  </HeadingPairs>
  <TitlesOfParts>
    <vt:vector size="255" baseType="lpstr">
      <vt:lpstr>Arial Unicode MS</vt:lpstr>
      <vt:lpstr>ＭＳ Ｐゴシック</vt:lpstr>
      <vt:lpstr>Arial</vt:lpstr>
      <vt:lpstr>Ayuthaya</vt:lpstr>
      <vt:lpstr>Calibri</vt:lpstr>
      <vt:lpstr>Courier New</vt:lpstr>
      <vt:lpstr>Helvetica</vt:lpstr>
      <vt:lpstr>Lucida Sans Unicode</vt:lpstr>
      <vt:lpstr>Menlo</vt:lpstr>
      <vt:lpstr>Monaco</vt:lpstr>
      <vt:lpstr>Monotype Sorts</vt:lpstr>
      <vt:lpstr>Symbol</vt:lpstr>
      <vt:lpstr>Times New Roman</vt:lpstr>
      <vt:lpstr>Verdana</vt:lpstr>
      <vt:lpstr>Webdings</vt:lpstr>
      <vt:lpstr>Wingdings</vt:lpstr>
      <vt:lpstr>Wingdings 2</vt:lpstr>
      <vt:lpstr>Wingdings 3</vt:lpstr>
      <vt:lpstr>Concourse</vt:lpstr>
      <vt:lpstr>1_Concourse</vt:lpstr>
      <vt:lpstr>2_db-5-grey</vt:lpstr>
      <vt:lpstr>2_Concourse</vt:lpstr>
      <vt:lpstr>Clip</vt:lpstr>
      <vt:lpstr>Equation</vt:lpstr>
      <vt:lpstr>CMSC424: Database Design Module: Relational Model; SQL</vt:lpstr>
      <vt:lpstr>CMSC424: Database Design  Module: Relational Model + SQL</vt:lpstr>
      <vt:lpstr>Relational Model</vt:lpstr>
      <vt:lpstr>Relational Data Model</vt:lpstr>
      <vt:lpstr>Key Abstraction: Relation</vt:lpstr>
      <vt:lpstr>Relations</vt:lpstr>
      <vt:lpstr>Relations</vt:lpstr>
      <vt:lpstr>Definitions</vt:lpstr>
      <vt:lpstr>Definitions</vt:lpstr>
      <vt:lpstr>Tables in a University Database</vt:lpstr>
      <vt:lpstr>Schema Diagram for University Database</vt:lpstr>
      <vt:lpstr>Schema Diagram for University Database</vt:lpstr>
      <vt:lpstr>Referential Integrity</vt:lpstr>
      <vt:lpstr>CMSC424: Database Design  Module: Relation Model + SQL</vt:lpstr>
      <vt:lpstr>SQL Basics and DDL</vt:lpstr>
      <vt:lpstr>History</vt:lpstr>
      <vt:lpstr>Different Types of Constructs</vt:lpstr>
      <vt:lpstr>Data Definition Language</vt:lpstr>
      <vt:lpstr>SQL Constructs: Data Definition Language</vt:lpstr>
      <vt:lpstr>SQL Constructs: Data Definition Language</vt:lpstr>
      <vt:lpstr>SQL Constructs: Data Definition Language</vt:lpstr>
      <vt:lpstr>SQL Constructs: Insert/Delete/Update  Tuples</vt:lpstr>
      <vt:lpstr>SQL Constructs: Insert/Delete/Update  Tuples</vt:lpstr>
      <vt:lpstr>SQL Constructs: Insert/Delete/Update  Tuples</vt:lpstr>
      <vt:lpstr>SQL Constructs: Insert/Delete/Update  Tuples</vt:lpstr>
      <vt:lpstr>SQL Constructs: Insert/Delete/Update  Tuples</vt:lpstr>
      <vt:lpstr>SQL Constructs: Insert/Delete/Update  Tuples</vt:lpstr>
      <vt:lpstr>CMSC424: Database Design  Module: Relation Model + SQL</vt:lpstr>
      <vt:lpstr>SQL Querying Basics</vt:lpstr>
      <vt:lpstr>Basic Query Structure</vt:lpstr>
      <vt:lpstr>Basic Query Structure</vt:lpstr>
      <vt:lpstr>Basic Query Structure</vt:lpstr>
      <vt:lpstr>Basic Query Constructs</vt:lpstr>
      <vt:lpstr>Python Equivalent</vt:lpstr>
      <vt:lpstr>Basic Query Constructs</vt:lpstr>
      <vt:lpstr>Multi-table Queries</vt:lpstr>
      <vt:lpstr>Multi-table Queries</vt:lpstr>
      <vt:lpstr>Multi-table Queries</vt:lpstr>
      <vt:lpstr>Multi-table Queries</vt:lpstr>
      <vt:lpstr>Multi-table Queries</vt:lpstr>
      <vt:lpstr>CMSC424: Database Design  Module: Relation Model + SQL</vt:lpstr>
      <vt:lpstr>SQL Aggregates</vt:lpstr>
      <vt:lpstr>Aggregates</vt:lpstr>
      <vt:lpstr>Aggregates</vt:lpstr>
      <vt:lpstr>Aggregates: Group By</vt:lpstr>
      <vt:lpstr>Aggregates: Group By</vt:lpstr>
      <vt:lpstr>Aggregates: Group By</vt:lpstr>
      <vt:lpstr>Aggregates: Group By</vt:lpstr>
      <vt:lpstr>Aggregates: Group By</vt:lpstr>
      <vt:lpstr>CMSC424: Database Design  Module: Relation Model + SQL</vt:lpstr>
      <vt:lpstr>SQL Querying Basics</vt:lpstr>
      <vt:lpstr>Multi-table Queries</vt:lpstr>
      <vt:lpstr>Multi-table Queries</vt:lpstr>
      <vt:lpstr>Outer joins: Why?</vt:lpstr>
      <vt:lpstr>“Left” Outerjoin</vt:lpstr>
      <vt:lpstr>“Right” Outerjoin</vt:lpstr>
      <vt:lpstr>“Full” Outerjoin</vt:lpstr>
      <vt:lpstr>Semi-joins</vt:lpstr>
      <vt:lpstr>Semi-joins</vt:lpstr>
      <vt:lpstr>Anti-joins</vt:lpstr>
      <vt:lpstr>Anti-joins</vt:lpstr>
      <vt:lpstr>Set operations</vt:lpstr>
      <vt:lpstr>Set operations: Duplicates</vt:lpstr>
      <vt:lpstr>CMSC424: Database Design  Module: Relation Model + SQL</vt:lpstr>
      <vt:lpstr>Relational Algebra</vt:lpstr>
      <vt:lpstr>Procedural vs Declarative Languages</vt:lpstr>
      <vt:lpstr>Relational Query Languages</vt:lpstr>
      <vt:lpstr>Relational Algebra</vt:lpstr>
      <vt:lpstr>Select Operation</vt:lpstr>
      <vt:lpstr>Project</vt:lpstr>
      <vt:lpstr>Set Union, Difference</vt:lpstr>
      <vt:lpstr>Cartesian Product</vt:lpstr>
      <vt:lpstr>Rename Operation</vt:lpstr>
      <vt:lpstr>Relational Algebra</vt:lpstr>
      <vt:lpstr>Additional Operators</vt:lpstr>
      <vt:lpstr>Additional Operators: Joins</vt:lpstr>
      <vt:lpstr>Additional Operators: Joins</vt:lpstr>
      <vt:lpstr>Additional Operators: Join Variations</vt:lpstr>
      <vt:lpstr>Example Query</vt:lpstr>
      <vt:lpstr>Example Queries</vt:lpstr>
      <vt:lpstr>Duplicates</vt:lpstr>
      <vt:lpstr>Formal Semantics of SQL</vt:lpstr>
      <vt:lpstr>Formal Semantics of SQL: RA*</vt:lpstr>
      <vt:lpstr>Formal Semantics of SQL: RA*</vt:lpstr>
      <vt:lpstr>Formal Semantics of SQL: RA*</vt:lpstr>
      <vt:lpstr>Formal Semantics of SQL</vt:lpstr>
      <vt:lpstr>Set/Bag Operations Revisited</vt:lpstr>
      <vt:lpstr>Operations RA Doesn’t Support</vt:lpstr>
      <vt:lpstr>CMSC424: Database Design  Module: Relation Model + SQL</vt:lpstr>
      <vt:lpstr>SQL Nested Subqueries </vt:lpstr>
      <vt:lpstr>Nested Subqueries</vt:lpstr>
      <vt:lpstr>Nested Subqueries</vt:lpstr>
      <vt:lpstr>Nested Subqueries</vt:lpstr>
      <vt:lpstr>Nested Subqueries</vt:lpstr>
      <vt:lpstr>Nested Subqueries</vt:lpstr>
      <vt:lpstr>Correlated vs Uncorrelated Subqueries</vt:lpstr>
      <vt:lpstr>Set Membership: ”IN” and “NOT IN”</vt:lpstr>
      <vt:lpstr>Set Membership: ”IN” and “NOT IN”</vt:lpstr>
      <vt:lpstr>Set Comparisons</vt:lpstr>
      <vt:lpstr>Testing for Empty Results</vt:lpstr>
      <vt:lpstr>Uniqueness</vt:lpstr>
      <vt:lpstr>“With” Clause</vt:lpstr>
      <vt:lpstr>PowerPoint Presentation</vt:lpstr>
      <vt:lpstr>PowerPoint Presentation</vt:lpstr>
      <vt:lpstr>CMSC424: Database Design  Module: Relation Model + SQL</vt:lpstr>
      <vt:lpstr>SQL: NULLs</vt:lpstr>
      <vt:lpstr>SQL: Nulls</vt:lpstr>
      <vt:lpstr>SQL: Nulls</vt:lpstr>
      <vt:lpstr>SQL: Nulls</vt:lpstr>
      <vt:lpstr>SQL: Unknown</vt:lpstr>
      <vt:lpstr>Aggregates and NULLs</vt:lpstr>
      <vt:lpstr>Aggregates and NULLs</vt:lpstr>
      <vt:lpstr>CMSC424: Database Design  Module: Relation Model + SQL</vt:lpstr>
      <vt:lpstr>Relational Model: Keys</vt:lpstr>
      <vt:lpstr>Keys</vt:lpstr>
      <vt:lpstr>Tables in a University Database</vt:lpstr>
      <vt:lpstr>Tables in a University Database</vt:lpstr>
      <vt:lpstr>Tables in a University Database</vt:lpstr>
      <vt:lpstr>Keys</vt:lpstr>
      <vt:lpstr>Schema Diagram for University Database</vt:lpstr>
      <vt:lpstr>Schema Diagram for the Banking Enterprise</vt:lpstr>
      <vt:lpstr>Examples</vt:lpstr>
      <vt:lpstr>Examples</vt:lpstr>
      <vt:lpstr>CMSC424: Database Design  Module: Relation Model + SQL</vt:lpstr>
      <vt:lpstr>Miscellaneous SQL</vt:lpstr>
      <vt:lpstr>Ranking</vt:lpstr>
      <vt:lpstr>Ranking</vt:lpstr>
      <vt:lpstr>Ranking</vt:lpstr>
      <vt:lpstr>Ranking</vt:lpstr>
      <vt:lpstr>Ranking</vt:lpstr>
      <vt:lpstr>Ranking</vt:lpstr>
      <vt:lpstr>Window Functions</vt:lpstr>
      <vt:lpstr>Window Functions</vt:lpstr>
      <vt:lpstr>Window Functions</vt:lpstr>
      <vt:lpstr>Recursion in SQL</vt:lpstr>
      <vt:lpstr>Recursion in SQL</vt:lpstr>
      <vt:lpstr>Recursion in SQL</vt:lpstr>
      <vt:lpstr>Arrays and Unnest</vt:lpstr>
      <vt:lpstr>Arrays and Unnest</vt:lpstr>
      <vt:lpstr>Arrays and Unnest</vt:lpstr>
      <vt:lpstr>Arrays and Unnest</vt:lpstr>
      <vt:lpstr>SQL Functions</vt:lpstr>
      <vt:lpstr>SQL Procedures</vt:lpstr>
      <vt:lpstr>SQL Functions/Procedures</vt:lpstr>
      <vt:lpstr>Pivots, Rollups, Cubes</vt:lpstr>
      <vt:lpstr>Pivots, Rollups, Cubes</vt:lpstr>
      <vt:lpstr>Triggers</vt:lpstr>
      <vt:lpstr>Trigger Example in SQL:1999</vt:lpstr>
      <vt:lpstr>Trigger Example in SQL:1999</vt:lpstr>
      <vt:lpstr>PostgreSQL Trigger Syntax</vt:lpstr>
      <vt:lpstr>Triggers…</vt:lpstr>
      <vt:lpstr>Authorization/Security</vt:lpstr>
      <vt:lpstr>CMSC424: Database Design  Aside</vt:lpstr>
      <vt:lpstr>Anatomy of a Web Application</vt:lpstr>
      <vt:lpstr>Application Architecture Evolution</vt:lpstr>
      <vt:lpstr>Web or Mobile Applications</vt:lpstr>
      <vt:lpstr>What runs where?</vt:lpstr>
      <vt:lpstr>Some Key Technologies</vt:lpstr>
      <vt:lpstr>REST</vt:lpstr>
      <vt:lpstr>REST – GET Calls</vt:lpstr>
      <vt:lpstr>REST Example: Twitter</vt:lpstr>
      <vt:lpstr>CMSC424: Database Design  Module: Relational Model + SQL</vt:lpstr>
      <vt:lpstr>SQL and Programming Languages</vt:lpstr>
      <vt:lpstr>SQL and Programming Languages</vt:lpstr>
      <vt:lpstr>Option 1: JDBC/ODBC</vt:lpstr>
      <vt:lpstr>PowerPoint Presentation</vt:lpstr>
      <vt:lpstr>Option 1: JDBC/ODBC</vt:lpstr>
      <vt:lpstr>Option 1: JDBC/ODBC</vt:lpstr>
      <vt:lpstr>Option 2: Embedded SQL</vt:lpstr>
      <vt:lpstr>Option 2: Embedded SQL</vt:lpstr>
      <vt:lpstr>Option 3: Custom Libraries</vt:lpstr>
      <vt:lpstr>Option 4: Object-relational Mappers</vt:lpstr>
      <vt:lpstr>Option 5: Other Mappers</vt:lpstr>
      <vt:lpstr>CMSC424: Database Design  Module: Relation Model + SQL</vt:lpstr>
      <vt:lpstr>SQL Integrity Constraints </vt:lpstr>
      <vt:lpstr>IC’s</vt:lpstr>
      <vt:lpstr>Key Constraints</vt:lpstr>
      <vt:lpstr>Key Constraints</vt:lpstr>
      <vt:lpstr>Attribute Constraints</vt:lpstr>
      <vt:lpstr>Attribute Constraints</vt:lpstr>
      <vt:lpstr>Attribute Constraints</vt:lpstr>
      <vt:lpstr>Referential Integrity Constraints</vt:lpstr>
      <vt:lpstr>Referential Integrity Constraints</vt:lpstr>
      <vt:lpstr>Referential Integrity Constraints</vt:lpstr>
      <vt:lpstr>Referential Integrity Constraints</vt:lpstr>
      <vt:lpstr>Global Constraints</vt:lpstr>
      <vt:lpstr>Global Constraints</vt:lpstr>
      <vt:lpstr>Summary: Integrity Constraints</vt:lpstr>
      <vt:lpstr>CMSC424: Database Design  Module: Relational Model + SQL</vt:lpstr>
      <vt:lpstr>SQL Views</vt:lpstr>
      <vt:lpstr>Views</vt:lpstr>
      <vt:lpstr>Example Queries</vt:lpstr>
      <vt:lpstr>Views</vt:lpstr>
      <vt:lpstr>Views vs Tables</vt:lpstr>
      <vt:lpstr>Views vs Tables</vt:lpstr>
      <vt:lpstr>Update of a View</vt:lpstr>
      <vt:lpstr>CMSC424: Database Design  Module: Relational Model + SQL</vt:lpstr>
      <vt:lpstr>Transactions: Overview</vt:lpstr>
      <vt:lpstr>Transactions</vt:lpstr>
      <vt:lpstr>Transactions (Cont.)</vt:lpstr>
      <vt:lpstr>Examples of Transactions</vt:lpstr>
      <vt:lpstr>Examples of Transactions</vt:lpstr>
      <vt:lpstr>Examples of Transactions</vt:lpstr>
      <vt:lpstr>Overview</vt:lpstr>
      <vt:lpstr>How does..</vt:lpstr>
      <vt:lpstr>Transaction states</vt:lpstr>
      <vt:lpstr>Transactions in PostgreSQL</vt:lpstr>
      <vt:lpstr>Summary</vt:lpstr>
      <vt:lpstr>CMSC424: Database Design  Module: Relational Model + SQL</vt:lpstr>
      <vt:lpstr>Isolation and Concurrency Levels</vt:lpstr>
      <vt:lpstr>A Schedule</vt:lpstr>
      <vt:lpstr>Schedules</vt:lpstr>
      <vt:lpstr>Example Schedule</vt:lpstr>
      <vt:lpstr>Another schedule</vt:lpstr>
      <vt:lpstr>Another schedule</vt:lpstr>
      <vt:lpstr>Example Schedules (Cont.)</vt:lpstr>
      <vt:lpstr>Desired Property 1: Serializability</vt:lpstr>
      <vt:lpstr>Desired Property 1: Serializability</vt:lpstr>
      <vt:lpstr>Desired Property 2: No Phantom Phenomenon</vt:lpstr>
      <vt:lpstr>Desired Property 3: Repeatable Read</vt:lpstr>
      <vt:lpstr>Desired Property 4: No Dirty Read</vt:lpstr>
      <vt:lpstr>Weak Levels of Consistency in SQL</vt:lpstr>
      <vt:lpstr>Weak Levels of Consistency in SQL</vt:lpstr>
      <vt:lpstr>CMSC424: Database Design  NOT IN SYLLABUS</vt:lpstr>
      <vt:lpstr>Fun with SQL</vt:lpstr>
      <vt:lpstr>1. Everything is a Table</vt:lpstr>
      <vt:lpstr>2. Recursion can be very powerful</vt:lpstr>
      <vt:lpstr>3. Window Functions</vt:lpstr>
      <vt:lpstr>4. Correlation Coefficient</vt:lpstr>
      <vt:lpstr>5. Page Rank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Amol Deshpande</cp:lastModifiedBy>
  <cp:revision>291</cp:revision>
  <cp:lastPrinted>2020-09-11T17:26:03Z</cp:lastPrinted>
  <dcterms:created xsi:type="dcterms:W3CDTF">2010-02-07T21:32:42Z</dcterms:created>
  <dcterms:modified xsi:type="dcterms:W3CDTF">2024-01-30T15:21:50Z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